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1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tags/tag22.xml" ContentType="application/vnd.openxmlformats-officedocument.presentationml.tags+xml"/>
  <Override PartName="/ppt/notesSlides/notesSlide13.xml" ContentType="application/vnd.openxmlformats-officedocument.presentationml.notesSlide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ppt/tags/tag24.xml" ContentType="application/vnd.openxmlformats-officedocument.presentationml.tags+xml"/>
  <Override PartName="/ppt/notesSlides/notesSlide1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6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8.xml" ContentType="application/vnd.openxmlformats-officedocument.presentationml.notesSlide+xml"/>
  <Override PartName="/ppt/tags/tag36.xml" ContentType="application/vnd.openxmlformats-officedocument.presentationml.tags+xml"/>
  <Override PartName="/ppt/notesSlides/notesSlide19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0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1.xml" ContentType="application/vnd.openxmlformats-officedocument.presentationml.notesSlide+xml"/>
  <Override PartName="/ppt/tags/tag42.xml" ContentType="application/vnd.openxmlformats-officedocument.presentationml.tags+xml"/>
  <Override PartName="/ppt/notesSlides/notesSlide22.xml" ContentType="application/vnd.openxmlformats-officedocument.presentationml.notesSlide+xml"/>
  <Override PartName="/ppt/tags/tag43.xml" ContentType="application/vnd.openxmlformats-officedocument.presentationml.tags+xml"/>
  <Override PartName="/ppt/notesSlides/notesSlide23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4.xml" ContentType="application/vnd.openxmlformats-officedocument.presentationml.notesSlide+xml"/>
  <Override PartName="/ppt/tags/tag46.xml" ContentType="application/vnd.openxmlformats-officedocument.presentationml.tags+xml"/>
  <Override PartName="/ppt/notesSlides/notesSlide25.xml" ContentType="application/vnd.openxmlformats-officedocument.presentationml.notesSlide+xml"/>
  <Override PartName="/ppt/tags/tag47.xml" ContentType="application/vnd.openxmlformats-officedocument.presentationml.tags+xml"/>
  <Override PartName="/ppt/notesSlides/notesSlide26.xml" ContentType="application/vnd.openxmlformats-officedocument.presentationml.notesSlide+xml"/>
  <Override PartName="/ppt/tags/tag48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4"/>
    <p:sldMasterId id="2147483864" r:id="rId5"/>
    <p:sldMasterId id="2147483888" r:id="rId6"/>
  </p:sldMasterIdLst>
  <p:notesMasterIdLst>
    <p:notesMasterId r:id="rId52"/>
  </p:notesMasterIdLst>
  <p:sldIdLst>
    <p:sldId id="256" r:id="rId7"/>
    <p:sldId id="763" r:id="rId8"/>
    <p:sldId id="764" r:id="rId9"/>
    <p:sldId id="686" r:id="rId10"/>
    <p:sldId id="729" r:id="rId11"/>
    <p:sldId id="733" r:id="rId12"/>
    <p:sldId id="752" r:id="rId13"/>
    <p:sldId id="755" r:id="rId14"/>
    <p:sldId id="753" r:id="rId15"/>
    <p:sldId id="751" r:id="rId16"/>
    <p:sldId id="756" r:id="rId17"/>
    <p:sldId id="734" r:id="rId18"/>
    <p:sldId id="757" r:id="rId19"/>
    <p:sldId id="762" r:id="rId20"/>
    <p:sldId id="765" r:id="rId21"/>
    <p:sldId id="322" r:id="rId22"/>
    <p:sldId id="285" r:id="rId23"/>
    <p:sldId id="296" r:id="rId24"/>
    <p:sldId id="628" r:id="rId25"/>
    <p:sldId id="621" r:id="rId26"/>
    <p:sldId id="622" r:id="rId27"/>
    <p:sldId id="293" r:id="rId28"/>
    <p:sldId id="297" r:id="rId29"/>
    <p:sldId id="627" r:id="rId30"/>
    <p:sldId id="713" r:id="rId31"/>
    <p:sldId id="294" r:id="rId32"/>
    <p:sldId id="298" r:id="rId33"/>
    <p:sldId id="721" r:id="rId34"/>
    <p:sldId id="299" r:id="rId35"/>
    <p:sldId id="766" r:id="rId36"/>
    <p:sldId id="287" r:id="rId37"/>
    <p:sldId id="768" r:id="rId38"/>
    <p:sldId id="769" r:id="rId39"/>
    <p:sldId id="300" r:id="rId40"/>
    <p:sldId id="306" r:id="rId41"/>
    <p:sldId id="309" r:id="rId42"/>
    <p:sldId id="302" r:id="rId43"/>
    <p:sldId id="307" r:id="rId44"/>
    <p:sldId id="771" r:id="rId45"/>
    <p:sldId id="772" r:id="rId46"/>
    <p:sldId id="304" r:id="rId47"/>
    <p:sldId id="308" r:id="rId48"/>
    <p:sldId id="720" r:id="rId49"/>
    <p:sldId id="283" r:id="rId50"/>
    <p:sldId id="774" r:id="rId51"/>
  </p:sldIdLst>
  <p:sldSz cx="12192000" cy="6858000"/>
  <p:notesSz cx="6858000" cy="9144000"/>
  <p:custDataLst>
    <p:tags r:id="rId5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C90999-DDEE-406F-B526-B0B082E4D0C9}">
          <p14:sldIdLst>
            <p14:sldId id="256"/>
            <p14:sldId id="763"/>
          </p14:sldIdLst>
        </p14:section>
        <p14:section name="1. Political systems" id="{858117A8-3498-4E5F-8C95-8F14B5AB19AD}">
          <p14:sldIdLst>
            <p14:sldId id="764"/>
            <p14:sldId id="686"/>
            <p14:sldId id="729"/>
            <p14:sldId id="733"/>
            <p14:sldId id="752"/>
            <p14:sldId id="755"/>
            <p14:sldId id="753"/>
            <p14:sldId id="751"/>
            <p14:sldId id="756"/>
            <p14:sldId id="734"/>
            <p14:sldId id="757"/>
            <p14:sldId id="762"/>
          </p14:sldIdLst>
        </p14:section>
        <p14:section name="2. Political forces" id="{C1F5BCFF-FB11-4D4E-9AE8-E1D0615F9CB9}">
          <p14:sldIdLst>
            <p14:sldId id="765"/>
            <p14:sldId id="322"/>
            <p14:sldId id="285"/>
            <p14:sldId id="296"/>
            <p14:sldId id="628"/>
            <p14:sldId id="621"/>
            <p14:sldId id="622"/>
            <p14:sldId id="293"/>
            <p14:sldId id="297"/>
            <p14:sldId id="627"/>
            <p14:sldId id="713"/>
            <p14:sldId id="294"/>
            <p14:sldId id="298"/>
            <p14:sldId id="721"/>
            <p14:sldId id="299"/>
          </p14:sldIdLst>
        </p14:section>
        <p14:section name="3. Legal forces" id="{79147623-952C-43C8-9ED5-2D1AF298F66A}">
          <p14:sldIdLst>
            <p14:sldId id="766"/>
            <p14:sldId id="287"/>
            <p14:sldId id="768"/>
            <p14:sldId id="769"/>
            <p14:sldId id="300"/>
            <p14:sldId id="306"/>
            <p14:sldId id="309"/>
            <p14:sldId id="302"/>
            <p14:sldId id="307"/>
            <p14:sldId id="771"/>
            <p14:sldId id="772"/>
            <p14:sldId id="304"/>
            <p14:sldId id="308"/>
            <p14:sldId id="720"/>
            <p14:sldId id="283"/>
            <p14:sldId id="7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ra SIOW (NYP)" initials="CS(" lastIdx="1" clrIdx="0">
    <p:extLst>
      <p:ext uri="{19B8F6BF-5375-455C-9EA6-DF929625EA0E}">
        <p15:presenceInfo xmlns:p15="http://schemas.microsoft.com/office/powerpoint/2012/main" userId="S::clara_siow@nyp.edu.sg::830e78ff-2cc3-41bf-84be-6da2a31e54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99"/>
    <a:srgbClr val="FFFF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69888" autoAdjust="0"/>
  </p:normalViewPr>
  <p:slideViewPr>
    <p:cSldViewPr snapToGrid="0">
      <p:cViewPr varScale="1">
        <p:scale>
          <a:sx n="77" d="100"/>
          <a:sy n="77" d="100"/>
        </p:scale>
        <p:origin x="192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5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7CF17-02FD-49C9-92A7-5810C8A3388F}" type="datetimeFigureOut">
              <a:rPr lang="en-SG" smtClean="0"/>
              <a:t>24/9/2024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00C68-67DC-41C8-A72B-F2A6666856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7860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.nyp.remotexs.co/chart/18737/democracy-index-world-map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7F882350-2736-4F57-AC4C-C608796501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>
            <a:extLst>
              <a:ext uri="{FF2B5EF4-FFF2-40B4-BE49-F238E27FC236}">
                <a16:creationId xmlns:a16="http://schemas.microsoft.com/office/drawing/2014/main" id="{268745BF-89BA-4381-93C4-633C9484BC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hlinkClick r:id="rId3"/>
              </a:rPr>
              <a:t>Chart: The State of Democracy | Statista (remotexs.co)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E00C68-67DC-41C8-A72B-F2A666685639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677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878859-A1AD-41B9-B4CB-ED3240620221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380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0C68-67DC-41C8-A72B-F2A666685639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4260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CE80E02A-1323-4A22-943A-A292974238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1829B229-9A3A-47B8-BD11-EACB135E96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31328709-71FB-4099-97A3-83B2510A67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F4CD4092-408E-4C91-A2B9-29E502DCCD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 altLang="en-US"/>
          </a:p>
        </p:txBody>
      </p:sp>
    </p:spTree>
    <p:extLst>
      <p:ext uri="{BB962C8B-B14F-4D97-AF65-F5344CB8AC3E}">
        <p14:creationId xmlns:p14="http://schemas.microsoft.com/office/powerpoint/2010/main" val="2942671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31328709-71FB-4099-97A3-83B2510A67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F4CD4092-408E-4C91-A2B9-29E502DCCD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 altLang="en-US" dirty="0"/>
          </a:p>
        </p:txBody>
      </p:sp>
    </p:spTree>
    <p:extLst>
      <p:ext uri="{BB962C8B-B14F-4D97-AF65-F5344CB8AC3E}">
        <p14:creationId xmlns:p14="http://schemas.microsoft.com/office/powerpoint/2010/main" val="4217130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00C68-67DC-41C8-A72B-F2A666685639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3477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0C68-67DC-41C8-A72B-F2A666685639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1713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E00C68-67DC-41C8-A72B-F2A666685639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31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00C68-67DC-41C8-A72B-F2A666685639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71129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0C68-67DC-41C8-A72B-F2A666685639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5778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00C68-67DC-41C8-A72B-F2A666685639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9680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00C68-67DC-41C8-A72B-F2A666685639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3255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00C68-67DC-41C8-A72B-F2A666685639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379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00C68-67DC-41C8-A72B-F2A666685639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22204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00C68-67DC-41C8-A72B-F2A666685639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2999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00C68-67DC-41C8-A72B-F2A666685639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2432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00C68-67DC-41C8-A72B-F2A666685639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2456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878859-A1AD-41B9-B4CB-ED3240620221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304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0C68-67DC-41C8-A72B-F2A666685639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3496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0C68-67DC-41C8-A72B-F2A666685639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5697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0C68-67DC-41C8-A72B-F2A666685639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9063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0C68-67DC-41C8-A72B-F2A666685639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996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0C68-67DC-41C8-A72B-F2A666685639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1218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0C68-67DC-41C8-A72B-F2A666685639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1814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0C68-67DC-41C8-A72B-F2A666685639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034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889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44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95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90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23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30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67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82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23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398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>
            <a:normAutofit/>
          </a:bodyPr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50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938923"/>
            <a:ext cx="7315200" cy="512064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52912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7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2959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211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1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2001"/>
            <a:ext cx="2925319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189" indent="0" algn="ctr">
              <a:buNone/>
              <a:defRPr sz="2200"/>
            </a:lvl2pPr>
            <a:lvl3pPr marL="914377" indent="0" algn="ctr">
              <a:buNone/>
              <a:defRPr sz="22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54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5598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3857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9950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8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3874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022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9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757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372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5" y="767419"/>
            <a:ext cx="8115231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2" y="6356352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842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5206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099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5931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873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979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0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05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>
            <a:normAutofit/>
          </a:bodyPr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64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4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MSIPCMContentMarking" descr="{&quot;HashCode&quot;:1231103339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483503A7-167A-BA00-3AE5-79C268154BDC}"/>
              </a:ext>
            </a:extLst>
          </p:cNvPr>
          <p:cNvSpPr txBox="1"/>
          <p:nvPr userDrawn="1"/>
        </p:nvSpPr>
        <p:spPr>
          <a:xfrm>
            <a:off x="0" y="0"/>
            <a:ext cx="209247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000000"/>
                </a:solidFill>
                <a:latin typeface="Calibri" panose="020F0502020204030204" pitchFamily="34" charset="0"/>
              </a:rPr>
              <a:t>Official (Closed) and Non-Sensitive</a:t>
            </a:r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424569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4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4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4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" y="6138697"/>
            <a:ext cx="2552192" cy="5999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20300" y="6138697"/>
            <a:ext cx="1485900" cy="606449"/>
          </a:xfrm>
          <a:prstGeom prst="rect">
            <a:avLst/>
          </a:prstGeom>
        </p:spPr>
      </p:pic>
      <p:sp>
        <p:nvSpPr>
          <p:cNvPr id="8" name="MSIPCMContentMarking" descr="{&quot;HashCode&quot;:1231103339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FDB3B1C5-369E-37EF-CF27-4A0B96EF0583}"/>
              </a:ext>
            </a:extLst>
          </p:cNvPr>
          <p:cNvSpPr txBox="1"/>
          <p:nvPr userDrawn="1"/>
        </p:nvSpPr>
        <p:spPr>
          <a:xfrm>
            <a:off x="0" y="0"/>
            <a:ext cx="209247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000000"/>
                </a:solidFill>
                <a:latin typeface="Calibri" panose="020F0502020204030204" pitchFamily="34" charset="0"/>
              </a:rPr>
              <a:t>Official (Closed) and Non-Sensitive</a:t>
            </a:r>
          </a:p>
        </p:txBody>
      </p:sp>
    </p:spTree>
    <p:extLst>
      <p:ext uri="{BB962C8B-B14F-4D97-AF65-F5344CB8AC3E}">
        <p14:creationId xmlns:p14="http://schemas.microsoft.com/office/powerpoint/2010/main" val="412848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4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4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4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758952"/>
            <a:ext cx="3443591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9"/>
            <a:ext cx="2947483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2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7" y="6356352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" y="6138697"/>
            <a:ext cx="2552192" cy="5999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020301" y="6138699"/>
            <a:ext cx="1485900" cy="606449"/>
          </a:xfrm>
          <a:prstGeom prst="rect">
            <a:avLst/>
          </a:prstGeom>
        </p:spPr>
      </p:pic>
      <p:sp>
        <p:nvSpPr>
          <p:cNvPr id="8" name="MSIPCMContentMarking" descr="{&quot;HashCode&quot;:1231103339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AAA97E12-A197-2A60-A6EF-EE2058EE9945}"/>
              </a:ext>
            </a:extLst>
          </p:cNvPr>
          <p:cNvSpPr txBox="1"/>
          <p:nvPr userDrawn="1"/>
        </p:nvSpPr>
        <p:spPr>
          <a:xfrm>
            <a:off x="0" y="0"/>
            <a:ext cx="209247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000000"/>
                </a:solidFill>
                <a:latin typeface="Calibri" panose="020F0502020204030204" pitchFamily="34" charset="0"/>
              </a:rPr>
              <a:t>Official (Closed) and Non-Sensitive</a:t>
            </a:r>
          </a:p>
        </p:txBody>
      </p:sp>
    </p:spTree>
    <p:extLst>
      <p:ext uri="{BB962C8B-B14F-4D97-AF65-F5344CB8AC3E}">
        <p14:creationId xmlns:p14="http://schemas.microsoft.com/office/powerpoint/2010/main" val="306339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83" indent="-182875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2971" indent="-182875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160" indent="-182875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349" indent="-182875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hyperlink" Target="https://www.cnbc.com/2017/04/24/venezuela-asset-seizures-raise-concerns-for-other-sectors-gm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image" Target="../media/image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KKx3JwPFrek?feature=oembed" TargetMode="External"/><Relationship Id="rId1" Type="http://schemas.openxmlformats.org/officeDocument/2006/relationships/tags" Target="../tags/tag27.xml"/><Relationship Id="rId5" Type="http://schemas.openxmlformats.org/officeDocument/2006/relationships/image" Target="../media/image32.jpeg"/><Relationship Id="rId4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oAdZQlABBQc?feature=oembed" TargetMode="External"/><Relationship Id="rId1" Type="http://schemas.openxmlformats.org/officeDocument/2006/relationships/tags" Target="../tags/tag28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34.jpeg"/><Relationship Id="rId5" Type="http://schemas.openxmlformats.org/officeDocument/2006/relationships/image" Target="../media/image2.emf"/><Relationship Id="rId10" Type="http://schemas.openxmlformats.org/officeDocument/2006/relationships/image" Target="../media/image38.jpeg"/><Relationship Id="rId4" Type="http://schemas.openxmlformats.org/officeDocument/2006/relationships/image" Target="../media/image1.jp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-bLwOPUMGZ4?feature=oembed" TargetMode="External"/><Relationship Id="rId1" Type="http://schemas.openxmlformats.org/officeDocument/2006/relationships/tags" Target="../tags/tag31.xml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5.xml"/><Relationship Id="rId6" Type="http://schemas.openxmlformats.org/officeDocument/2006/relationships/image" Target="../media/image40.png"/><Relationship Id="rId5" Type="http://schemas.openxmlformats.org/officeDocument/2006/relationships/image" Target="../media/image2.emf"/><Relationship Id="rId4" Type="http://schemas.openxmlformats.org/officeDocument/2006/relationships/image" Target="../media/image1.jpg"/><Relationship Id="rId9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6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5" Type="http://schemas.openxmlformats.org/officeDocument/2006/relationships/image" Target="../media/image44.jpeg"/><Relationship Id="rId4" Type="http://schemas.openxmlformats.org/officeDocument/2006/relationships/image" Target="../media/image2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image" Target="../media/image45.png"/><Relationship Id="rId5" Type="http://schemas.openxmlformats.org/officeDocument/2006/relationships/image" Target="../media/image2.emf"/><Relationship Id="rId4" Type="http://schemas.openxmlformats.org/officeDocument/2006/relationships/image" Target="../media/image1.jpg"/><Relationship Id="rId9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image" Target="../media/image49.jpeg"/><Relationship Id="rId5" Type="http://schemas.openxmlformats.org/officeDocument/2006/relationships/image" Target="../media/image2.emf"/><Relationship Id="rId4" Type="http://schemas.openxmlformats.org/officeDocument/2006/relationships/image" Target="../media/image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microsoft.com/office/2007/relationships/hdphoto" Target="../media/hdphoto1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5" Type="http://schemas.openxmlformats.org/officeDocument/2006/relationships/image" Target="../media/image2.emf"/><Relationship Id="rId4" Type="http://schemas.openxmlformats.org/officeDocument/2006/relationships/image" Target="../media/image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Z2F4HLhvlzE?feature=oembed" TargetMode="External"/><Relationship Id="rId1" Type="http://schemas.openxmlformats.org/officeDocument/2006/relationships/tags" Target="../tags/tag46.xml"/><Relationship Id="rId5" Type="http://schemas.openxmlformats.org/officeDocument/2006/relationships/image" Target="../media/image54.jpeg"/><Relationship Id="rId4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Doing Business Globally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DIFFERENCES AMONG COUNTRIES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" y="6138697"/>
            <a:ext cx="2552192" cy="599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300" y="6138697"/>
            <a:ext cx="1485900" cy="606449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393115" y="1813118"/>
            <a:ext cx="2798885" cy="3255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600" b="1" dirty="0">
                <a:solidFill>
                  <a:schemeClr val="tx1"/>
                </a:solidFill>
                <a:latin typeface="Articulate Narrow" panose="02000506040000020004" pitchFamily="2" charset="0"/>
              </a:rPr>
              <a:t>Country External Factors – </a:t>
            </a:r>
          </a:p>
          <a:p>
            <a:endParaRPr lang="en-SG" sz="3600" b="1" dirty="0">
              <a:solidFill>
                <a:schemeClr val="tx1"/>
              </a:solidFill>
              <a:latin typeface="Articulate Narrow" panose="02000506040000020004" pitchFamily="2" charset="0"/>
            </a:endParaRPr>
          </a:p>
          <a:p>
            <a:r>
              <a:rPr lang="en-SG" sz="3600" b="1" dirty="0">
                <a:solidFill>
                  <a:schemeClr val="tx1"/>
                </a:solidFill>
                <a:latin typeface="Articulate Narrow" panose="02000506040000020004" pitchFamily="2" charset="0"/>
              </a:rPr>
              <a:t>POLITICAL</a:t>
            </a:r>
          </a:p>
          <a:p>
            <a:r>
              <a:rPr lang="en-SG" sz="3600" b="1" dirty="0">
                <a:solidFill>
                  <a:schemeClr val="tx1"/>
                </a:solidFill>
                <a:latin typeface="Articulate Narrow" panose="02000506040000020004" pitchFamily="2" charset="0"/>
              </a:rPr>
              <a:t> / LEGAL FORCES</a:t>
            </a:r>
          </a:p>
        </p:txBody>
      </p:sp>
      <p:pic>
        <p:nvPicPr>
          <p:cNvPr id="11" name="Picture 2" descr="Image result for different countrie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" r="1890" b="9451"/>
          <a:stretch/>
        </p:blipFill>
        <p:spPr bwMode="auto">
          <a:xfrm>
            <a:off x="0" y="742803"/>
            <a:ext cx="9144001" cy="53958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23005" y="1067614"/>
            <a:ext cx="7086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BMX305 Doing Business Globally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3924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Political system – </a:t>
            </a:r>
            <a:br>
              <a:rPr lang="en-SG" dirty="0"/>
            </a:br>
            <a:br>
              <a:rPr lang="en-SG" dirty="0"/>
            </a:br>
            <a:r>
              <a:rPr lang="en-SG" sz="2800" dirty="0"/>
              <a:t>the system of government in a nation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800" dirty="0"/>
              <a:t>Two dimensions: </a:t>
            </a:r>
          </a:p>
          <a:p>
            <a:pPr marL="0" indent="0">
              <a:buNone/>
            </a:pPr>
            <a:endParaRPr lang="en-SG" sz="2800" dirty="0"/>
          </a:p>
          <a:p>
            <a:r>
              <a:rPr lang="en-SG" sz="2800" dirty="0"/>
              <a:t>Collectivism                                    Individualism</a:t>
            </a:r>
          </a:p>
          <a:p>
            <a:endParaRPr lang="en-SG" sz="2800" dirty="0"/>
          </a:p>
          <a:p>
            <a:r>
              <a:rPr lang="en-SG" sz="2800" dirty="0"/>
              <a:t>Democracy                                      Totalitarianism</a:t>
            </a:r>
          </a:p>
        </p:txBody>
      </p:sp>
      <p:pic>
        <p:nvPicPr>
          <p:cNvPr id="1026" name="Picture 2" descr="Image result for arrow 2 w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52006"/>
            <a:ext cx="2190750" cy="5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arrow 2 w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64" y="4220697"/>
            <a:ext cx="2288685" cy="5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Why Team Building Is So Important For Your Company">
            <a:extLst>
              <a:ext uri="{FF2B5EF4-FFF2-40B4-BE49-F238E27FC236}">
                <a16:creationId xmlns:a16="http://schemas.microsoft.com/office/drawing/2014/main" id="{B5D825BD-E8D9-42E9-9EBF-3CB6E41DAE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7E79CD-6B34-4546-A684-1DDAF0EACB14}"/>
              </a:ext>
            </a:extLst>
          </p:cNvPr>
          <p:cNvSpPr/>
          <p:nvPr/>
        </p:nvSpPr>
        <p:spPr>
          <a:xfrm>
            <a:off x="6758151" y="2207692"/>
            <a:ext cx="1051035" cy="85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/>
              <a:t>1.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F67E7A-23DB-4BD0-BBD1-133C39341421}"/>
              </a:ext>
            </a:extLst>
          </p:cNvPr>
          <p:cNvSpPr/>
          <p:nvPr/>
        </p:nvSpPr>
        <p:spPr>
          <a:xfrm>
            <a:off x="6707060" y="4796281"/>
            <a:ext cx="1051035" cy="85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/>
              <a:t>2.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4F7A92-086A-49B9-B7F8-D2D06B7D3A9D}"/>
              </a:ext>
            </a:extLst>
          </p:cNvPr>
          <p:cNvSpPr/>
          <p:nvPr/>
        </p:nvSpPr>
        <p:spPr>
          <a:xfrm>
            <a:off x="3635371" y="3894582"/>
            <a:ext cx="8114669" cy="2194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F95AE4-6C05-4C99-94C0-B1518A310156}"/>
              </a:ext>
            </a:extLst>
          </p:cNvPr>
          <p:cNvSpPr/>
          <p:nvPr/>
        </p:nvSpPr>
        <p:spPr>
          <a:xfrm>
            <a:off x="7758095" y="2793804"/>
            <a:ext cx="3200400" cy="126124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816F149B-218D-4271-9954-35D53BFE22CE}"/>
              </a:ext>
            </a:extLst>
          </p:cNvPr>
          <p:cNvSpPr/>
          <p:nvPr/>
        </p:nvSpPr>
        <p:spPr>
          <a:xfrm>
            <a:off x="6400800" y="4252783"/>
            <a:ext cx="5784210" cy="2605217"/>
          </a:xfrm>
          <a:prstGeom prst="wedgeEllipseCallout">
            <a:avLst>
              <a:gd name="adj1" fmla="val -9897"/>
              <a:gd name="adj2" fmla="val -6912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>
                <a:solidFill>
                  <a:srgbClr val="FF0000"/>
                </a:solidFill>
                <a:latin typeface="Open Sans" panose="020B0606030504020204" pitchFamily="34" charset="0"/>
              </a:rPr>
              <a:t>value individual liberty and freedom and see it as the key to human flourishing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9963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Political system – </a:t>
            </a:r>
            <a:br>
              <a:rPr lang="en-SG" dirty="0"/>
            </a:br>
            <a:br>
              <a:rPr lang="en-SG" dirty="0"/>
            </a:br>
            <a:r>
              <a:rPr lang="en-SG" sz="2800" dirty="0"/>
              <a:t>the system of government in a nation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800" dirty="0"/>
              <a:t>Two dimensions: </a:t>
            </a:r>
          </a:p>
          <a:p>
            <a:pPr marL="0" indent="0">
              <a:buNone/>
            </a:pPr>
            <a:endParaRPr lang="en-SG" sz="2800" dirty="0"/>
          </a:p>
          <a:p>
            <a:r>
              <a:rPr lang="en-SG" sz="2800" dirty="0"/>
              <a:t>Collectivism                                    Individualism</a:t>
            </a:r>
          </a:p>
          <a:p>
            <a:endParaRPr lang="en-SG" sz="2800" dirty="0"/>
          </a:p>
          <a:p>
            <a:r>
              <a:rPr lang="en-SG" sz="2800" dirty="0"/>
              <a:t>Democracy                                      Totalitarianism</a:t>
            </a:r>
          </a:p>
        </p:txBody>
      </p:sp>
      <p:pic>
        <p:nvPicPr>
          <p:cNvPr id="1026" name="Picture 2" descr="Image result for arrow 2 w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52006"/>
            <a:ext cx="2190750" cy="5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arrow 2 w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64" y="4220697"/>
            <a:ext cx="2288685" cy="5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Why Team Building Is So Important For Your Company">
            <a:extLst>
              <a:ext uri="{FF2B5EF4-FFF2-40B4-BE49-F238E27FC236}">
                <a16:creationId xmlns:a16="http://schemas.microsoft.com/office/drawing/2014/main" id="{B5D825BD-E8D9-42E9-9EBF-3CB6E41DAE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7E79CD-6B34-4546-A684-1DDAF0EACB14}"/>
              </a:ext>
            </a:extLst>
          </p:cNvPr>
          <p:cNvSpPr/>
          <p:nvPr/>
        </p:nvSpPr>
        <p:spPr>
          <a:xfrm>
            <a:off x="6758151" y="2207692"/>
            <a:ext cx="1051035" cy="85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/>
              <a:t>1.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F67E7A-23DB-4BD0-BBD1-133C39341421}"/>
              </a:ext>
            </a:extLst>
          </p:cNvPr>
          <p:cNvSpPr/>
          <p:nvPr/>
        </p:nvSpPr>
        <p:spPr>
          <a:xfrm>
            <a:off x="6707060" y="4796281"/>
            <a:ext cx="1051035" cy="85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/>
              <a:t>2.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4F7A92-086A-49B9-B7F8-D2D06B7D3A9D}"/>
              </a:ext>
            </a:extLst>
          </p:cNvPr>
          <p:cNvSpPr/>
          <p:nvPr/>
        </p:nvSpPr>
        <p:spPr>
          <a:xfrm>
            <a:off x="3635371" y="3894582"/>
            <a:ext cx="8114669" cy="2194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F95AE4-6C05-4C99-94C0-B1518A310156}"/>
              </a:ext>
            </a:extLst>
          </p:cNvPr>
          <p:cNvSpPr/>
          <p:nvPr/>
        </p:nvSpPr>
        <p:spPr>
          <a:xfrm>
            <a:off x="7758095" y="2793804"/>
            <a:ext cx="3200400" cy="126124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816F149B-218D-4271-9954-35D53BFE22CE}"/>
              </a:ext>
            </a:extLst>
          </p:cNvPr>
          <p:cNvSpPr/>
          <p:nvPr/>
        </p:nvSpPr>
        <p:spPr>
          <a:xfrm>
            <a:off x="6400800" y="4252783"/>
            <a:ext cx="5784210" cy="2605217"/>
          </a:xfrm>
          <a:prstGeom prst="wedgeEllipseCallout">
            <a:avLst>
              <a:gd name="adj1" fmla="val -9897"/>
              <a:gd name="adj2" fmla="val -6912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>
                <a:solidFill>
                  <a:srgbClr val="FF0000"/>
                </a:solidFill>
                <a:latin typeface="Open Sans" panose="020B0606030504020204" pitchFamily="34" charset="0"/>
              </a:rPr>
              <a:t>value individual liberty and freedom and see it as the key to human flourishing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6B899B-8B52-4180-A249-64C355C0C8E9}"/>
              </a:ext>
            </a:extLst>
          </p:cNvPr>
          <p:cNvSpPr/>
          <p:nvPr/>
        </p:nvSpPr>
        <p:spPr>
          <a:xfrm>
            <a:off x="0" y="2804498"/>
            <a:ext cx="3473963" cy="4042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32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10 Reasons Why Living Alone Can Be Good For You - Solo Living - A Manual  For Living Alone">
            <a:extLst>
              <a:ext uri="{FF2B5EF4-FFF2-40B4-BE49-F238E27FC236}">
                <a16:creationId xmlns:a16="http://schemas.microsoft.com/office/drawing/2014/main" id="{5BA4450B-DA56-498D-B783-A61D4E48D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666"/>
            <a:ext cx="6319926" cy="420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dividualistic Culture and its Opinions on Poverty">
            <a:extLst>
              <a:ext uri="{FF2B5EF4-FFF2-40B4-BE49-F238E27FC236}">
                <a16:creationId xmlns:a16="http://schemas.microsoft.com/office/drawing/2014/main" id="{A29A012C-6AD0-4ABC-871E-2A5344473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523" y="96774"/>
            <a:ext cx="5048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un fact: “Individualism is antithetical to group and community welfare.”  (Or is it?) – Arthashastra">
            <a:extLst>
              <a:ext uri="{FF2B5EF4-FFF2-40B4-BE49-F238E27FC236}">
                <a16:creationId xmlns:a16="http://schemas.microsoft.com/office/drawing/2014/main" id="{C1B1C12F-0359-4A9F-9360-1BA2BD140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2701"/>
            <a:ext cx="6357790" cy="352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1783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Political system – </a:t>
            </a:r>
            <a:br>
              <a:rPr lang="en-SG" dirty="0"/>
            </a:br>
            <a:br>
              <a:rPr lang="en-SG" dirty="0"/>
            </a:br>
            <a:r>
              <a:rPr lang="en-SG" sz="2800" dirty="0"/>
              <a:t>the system of government in a nation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800" dirty="0">
                <a:solidFill>
                  <a:schemeClr val="bg1"/>
                </a:solidFill>
              </a:rPr>
              <a:t>Two dimensions: </a:t>
            </a:r>
          </a:p>
          <a:p>
            <a:pPr marL="0" indent="0">
              <a:buNone/>
            </a:pPr>
            <a:endParaRPr lang="en-SG" sz="2800" dirty="0"/>
          </a:p>
          <a:p>
            <a:r>
              <a:rPr lang="en-SG" sz="2800" dirty="0"/>
              <a:t>Collectivism                                    Individualism</a:t>
            </a:r>
          </a:p>
          <a:p>
            <a:endParaRPr lang="en-SG" sz="2800" dirty="0"/>
          </a:p>
          <a:p>
            <a:r>
              <a:rPr lang="en-SG" sz="2800" dirty="0"/>
              <a:t>Democracy                                      Totalitarianism</a:t>
            </a:r>
          </a:p>
        </p:txBody>
      </p:sp>
      <p:pic>
        <p:nvPicPr>
          <p:cNvPr id="1026" name="Picture 2" descr="Image result for arrow 2 w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52006"/>
            <a:ext cx="2190750" cy="5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arrow 2 w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64" y="4220697"/>
            <a:ext cx="2288685" cy="5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Why Team Building Is So Important For Your Company">
            <a:extLst>
              <a:ext uri="{FF2B5EF4-FFF2-40B4-BE49-F238E27FC236}">
                <a16:creationId xmlns:a16="http://schemas.microsoft.com/office/drawing/2014/main" id="{B5D825BD-E8D9-42E9-9EBF-3CB6E41DAE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7E79CD-6B34-4546-A684-1DDAF0EACB14}"/>
              </a:ext>
            </a:extLst>
          </p:cNvPr>
          <p:cNvSpPr/>
          <p:nvPr/>
        </p:nvSpPr>
        <p:spPr>
          <a:xfrm>
            <a:off x="6758151" y="2207692"/>
            <a:ext cx="1051035" cy="85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/>
              <a:t>1.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F67E7A-23DB-4BD0-BBD1-133C39341421}"/>
              </a:ext>
            </a:extLst>
          </p:cNvPr>
          <p:cNvSpPr/>
          <p:nvPr/>
        </p:nvSpPr>
        <p:spPr>
          <a:xfrm>
            <a:off x="6707060" y="4796281"/>
            <a:ext cx="1051035" cy="85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/>
              <a:t>2.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FEF130-012D-4763-B2AD-4B966502A075}"/>
              </a:ext>
            </a:extLst>
          </p:cNvPr>
          <p:cNvSpPr/>
          <p:nvPr/>
        </p:nvSpPr>
        <p:spPr>
          <a:xfrm>
            <a:off x="3563007" y="1966221"/>
            <a:ext cx="8208579" cy="20705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626253-3B46-4381-AEDA-4DD2470B7E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21" r="4305"/>
          <a:stretch/>
        </p:blipFill>
        <p:spPr>
          <a:xfrm>
            <a:off x="3626062" y="1525154"/>
            <a:ext cx="2797656" cy="2695543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A37B26-FE52-4ED8-A832-472AFD22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163" y="1505270"/>
            <a:ext cx="3728043" cy="2651571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6727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A8C1DF-70E1-B425-F481-1D3506521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BD6307-A320-F19A-8B90-8E30888F3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25" t="6800" r="26200" b="-677"/>
          <a:stretch/>
        </p:blipFill>
        <p:spPr>
          <a:xfrm>
            <a:off x="2843784" y="41780"/>
            <a:ext cx="6684264" cy="6733924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1D71053-7406-9A9B-DC6D-5F123C077C33}"/>
              </a:ext>
            </a:extLst>
          </p:cNvPr>
          <p:cNvSpPr/>
          <p:nvPr/>
        </p:nvSpPr>
        <p:spPr>
          <a:xfrm>
            <a:off x="10030968" y="4978908"/>
            <a:ext cx="1504526" cy="996696"/>
          </a:xfrm>
          <a:prstGeom prst="wedgeRoundRectCallout">
            <a:avLst>
              <a:gd name="adj1" fmla="val -97215"/>
              <a:gd name="adj2" fmla="val 627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Available on NYP Library Portal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242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67203D-29D6-C86E-9633-F72FF1DE18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062CA-C2ED-2EF6-03F4-98938551B2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16" t="6999" r="18834" b="6539"/>
          <a:stretch/>
        </p:blipFill>
        <p:spPr>
          <a:xfrm>
            <a:off x="1504526" y="108011"/>
            <a:ext cx="9182948" cy="6641978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80527D3-74AF-F185-1792-E12B8EDCF62B}"/>
              </a:ext>
            </a:extLst>
          </p:cNvPr>
          <p:cNvSpPr/>
          <p:nvPr/>
        </p:nvSpPr>
        <p:spPr>
          <a:xfrm>
            <a:off x="0" y="562356"/>
            <a:ext cx="1504526" cy="996696"/>
          </a:xfrm>
          <a:prstGeom prst="wedgeRoundRectCallout">
            <a:avLst>
              <a:gd name="adj1" fmla="val 171418"/>
              <a:gd name="adj2" fmla="val -574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Available on NYP Library Portal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36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ild playing with blue flag">
            <a:extLst>
              <a:ext uri="{FF2B5EF4-FFF2-40B4-BE49-F238E27FC236}">
                <a16:creationId xmlns:a16="http://schemas.microsoft.com/office/drawing/2014/main" id="{8DEBB32E-C0B5-8DAE-1ABD-2CC82688B1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3A3E3-16B6-6ABB-05A9-2352F87E01BA}"/>
              </a:ext>
            </a:extLst>
          </p:cNvPr>
          <p:cNvSpPr txBox="1"/>
          <p:nvPr/>
        </p:nvSpPr>
        <p:spPr>
          <a:xfrm>
            <a:off x="1208892" y="1216718"/>
            <a:ext cx="5850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b="1" i="1" dirty="0">
                <a:solidFill>
                  <a:srgbClr val="666699"/>
                </a:solidFill>
              </a:rPr>
              <a:t>2. Political forces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7395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AE30-5FF1-46C0-ACF9-75CC8A14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ICA 1  - </a:t>
            </a:r>
            <a:br>
              <a:rPr lang="en-SG" dirty="0"/>
            </a:br>
            <a:r>
              <a:rPr lang="en-SG" dirty="0">
                <a:solidFill>
                  <a:srgbClr val="FFFF00"/>
                </a:solidFill>
              </a:rPr>
              <a:t>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9B868-736A-4500-9DF6-AA842F966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4973" y="1852987"/>
            <a:ext cx="7547615" cy="39968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SG" sz="2600" dirty="0"/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sz="2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(1) identify a </a:t>
            </a:r>
            <a:r>
              <a:rPr lang="en-US" sz="26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real-world event/issue</a:t>
            </a:r>
            <a:r>
              <a:rPr lang="en-US" sz="2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that has an impact on Singapore. The event/issue must be within the recent six (6) months and is still evolving, and </a:t>
            </a:r>
            <a:endParaRPr lang="en-SG" sz="2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sz="2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(2) elaborate on how the event/issue might </a:t>
            </a:r>
            <a:r>
              <a:rPr lang="en-US" sz="26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have an impact on Singapore by considering the Political (PESTLE) factor.</a:t>
            </a:r>
            <a:endParaRPr lang="en-SG" sz="26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SG" sz="2600" dirty="0"/>
              <a:t>Write </a:t>
            </a:r>
            <a:r>
              <a:rPr lang="en-SG" sz="2600" u="sng" dirty="0">
                <a:solidFill>
                  <a:srgbClr val="0070C0"/>
                </a:solidFill>
              </a:rPr>
              <a:t> less than 200 words</a:t>
            </a:r>
            <a:endParaRPr lang="en-SG" sz="2600" dirty="0"/>
          </a:p>
          <a:p>
            <a:pPr marL="0" indent="0">
              <a:lnSpc>
                <a:spcPct val="120000"/>
              </a:lnSpc>
              <a:buNone/>
            </a:pPr>
            <a:endParaRPr lang="en-SG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85A44-F488-E424-5FB5-10F428C621F9}"/>
              </a:ext>
            </a:extLst>
          </p:cNvPr>
          <p:cNvSpPr txBox="1"/>
          <p:nvPr/>
        </p:nvSpPr>
        <p:spPr>
          <a:xfrm>
            <a:off x="3894973" y="1008213"/>
            <a:ext cx="5498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ICA 1 (40%)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7699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rgbClr val="0070C0"/>
                </a:solidFill>
              </a:rPr>
              <a:t>Political</a:t>
            </a:r>
            <a:r>
              <a:rPr lang="en-SG" dirty="0"/>
              <a:t> </a:t>
            </a:r>
            <a:r>
              <a:rPr lang="en-SG" b="1" dirty="0">
                <a:solidFill>
                  <a:srgbClr val="0070C0"/>
                </a:solidFill>
              </a:rPr>
              <a:t>forces </a:t>
            </a:r>
            <a:r>
              <a:rPr lang="en-SG" sz="4000" dirty="0">
                <a:solidFill>
                  <a:schemeClr val="bg1"/>
                </a:solidFill>
              </a:rPr>
              <a:t>that affect global trade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SG" b="1" dirty="0">
                <a:solidFill>
                  <a:srgbClr val="0070C0"/>
                </a:solidFill>
              </a:rPr>
              <a:t>Governments &amp; ownership of business</a:t>
            </a:r>
          </a:p>
          <a:p>
            <a:pPr marL="742950" indent="-742950">
              <a:buFont typeface="+mj-lt"/>
              <a:buAutoNum type="arabicPeriod"/>
            </a:pPr>
            <a:r>
              <a:rPr lang="en-SG" dirty="0"/>
              <a:t>Government stability &amp; protection</a:t>
            </a:r>
          </a:p>
          <a:p>
            <a:pPr marL="742950" indent="-742950">
              <a:buFont typeface="+mj-lt"/>
              <a:buAutoNum type="arabicPeriod"/>
            </a:pPr>
            <a:r>
              <a:rPr lang="en-SG" dirty="0"/>
              <a:t>Government intervention in trade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9123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" y="6138697"/>
            <a:ext cx="2552192" cy="599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300" y="6138697"/>
            <a:ext cx="1485900" cy="60644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97406" y="128955"/>
            <a:ext cx="10756393" cy="1424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SG" sz="4800" b="1" dirty="0">
                <a:solidFill>
                  <a:schemeClr val="accent6"/>
                </a:solidFill>
                <a:latin typeface="Articulate Narrow" panose="02000506040000020004" pitchFamily="2" charset="0"/>
              </a:rPr>
              <a:t>1</a:t>
            </a:r>
            <a:r>
              <a:rPr lang="en-SG" sz="4000" b="1" dirty="0">
                <a:solidFill>
                  <a:schemeClr val="accent6"/>
                </a:solidFill>
                <a:latin typeface="Articulate Narrow" panose="02000506040000020004" pitchFamily="2" charset="0"/>
              </a:rPr>
              <a:t>. Governments &amp; ownership of business</a:t>
            </a:r>
            <a:endParaRPr lang="en-SG" sz="4800" b="1" dirty="0">
              <a:solidFill>
                <a:schemeClr val="accent6"/>
              </a:solidFill>
              <a:latin typeface="Articulate Narrow" panose="02000506040000020004" pitchFamily="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743101" y="1335890"/>
            <a:ext cx="4421687" cy="37578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1245509" y="1553707"/>
            <a:ext cx="8774791" cy="3402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0070C0"/>
                </a:solidFill>
              </a:rPr>
              <a:t>Privatisation</a:t>
            </a:r>
            <a:r>
              <a:rPr lang="en-SG" sz="3200" dirty="0"/>
              <a:t> </a:t>
            </a:r>
            <a:r>
              <a:rPr lang="en-SG" sz="2400" dirty="0"/>
              <a:t>– the selling of </a:t>
            </a:r>
            <a:r>
              <a:rPr lang="en-SG" sz="2400" b="1" dirty="0"/>
              <a:t>government </a:t>
            </a:r>
            <a:r>
              <a:rPr lang="en-SG" sz="2400" dirty="0"/>
              <a:t>owned property to the </a:t>
            </a:r>
            <a:r>
              <a:rPr lang="en-SG" sz="2400" b="1" dirty="0"/>
              <a:t>private sector </a:t>
            </a:r>
          </a:p>
          <a:p>
            <a:endParaRPr lang="en-SG" sz="2400" b="1" dirty="0"/>
          </a:p>
          <a:p>
            <a:r>
              <a:rPr lang="en-SG" sz="3200" b="1" dirty="0">
                <a:solidFill>
                  <a:srgbClr val="0070C0"/>
                </a:solidFill>
              </a:rPr>
              <a:t>Nationalisation</a:t>
            </a:r>
            <a:r>
              <a:rPr lang="en-SG" sz="2400" dirty="0"/>
              <a:t> – the taking of </a:t>
            </a:r>
            <a:r>
              <a:rPr lang="en-SG" sz="2400" b="1" dirty="0"/>
              <a:t>private property </a:t>
            </a:r>
            <a:r>
              <a:rPr lang="en-SG" sz="2400" dirty="0"/>
              <a:t>by a government to make it </a:t>
            </a:r>
            <a:r>
              <a:rPr lang="en-SG" sz="2400" b="1" dirty="0"/>
              <a:t>public (owned by government)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D33EE4-CDFA-7164-3A91-B6FE3506D5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26" t="26166" r="24599" b="28002"/>
          <a:stretch/>
        </p:blipFill>
        <p:spPr>
          <a:xfrm>
            <a:off x="9835541" y="1404619"/>
            <a:ext cx="1845895" cy="825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7C1AE4-222E-333A-6857-917701B2E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0300" y="2502734"/>
            <a:ext cx="1476375" cy="791874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98FFE721-09D5-AD65-748C-337FAA9E23CF}"/>
              </a:ext>
            </a:extLst>
          </p:cNvPr>
          <p:cNvSpPr/>
          <p:nvPr/>
        </p:nvSpPr>
        <p:spPr>
          <a:xfrm>
            <a:off x="0" y="5136124"/>
            <a:ext cx="4163438" cy="1673782"/>
          </a:xfrm>
          <a:prstGeom prst="wedgeEllipseCallout">
            <a:avLst>
              <a:gd name="adj1" fmla="val 28593"/>
              <a:gd name="adj2" fmla="val -937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Could be positive or negative …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992FADE0-0246-5B3F-3B16-EBB2A5D59A94}"/>
              </a:ext>
            </a:extLst>
          </p:cNvPr>
          <p:cNvSpPr/>
          <p:nvPr/>
        </p:nvSpPr>
        <p:spPr>
          <a:xfrm>
            <a:off x="5200650" y="4478668"/>
            <a:ext cx="6991350" cy="2270065"/>
          </a:xfrm>
          <a:prstGeom prst="wedgeEllipseCallout">
            <a:avLst>
              <a:gd name="adj1" fmla="val -44079"/>
              <a:gd name="adj2" fmla="val -5029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G" sz="2800" b="1" dirty="0"/>
              <a:t>Usually  involves companies in fuel, public transportation, airline, media (newspaper) etc.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0806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E91D4DF9-B1EE-4DDD-BBF3-2A96009970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2919" y="1123837"/>
            <a:ext cx="2947482" cy="2532704"/>
          </a:xfrm>
        </p:spPr>
        <p:txBody>
          <a:bodyPr>
            <a:noAutofit/>
          </a:bodyPr>
          <a:lstStyle/>
          <a:p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 of </a:t>
            </a:r>
            <a:r>
              <a:rPr lang="en-GB" alt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Hostile seizure of foreign companies’ assets</a:t>
            </a:r>
            <a:endParaRPr lang="en-SG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891" name="Content Placeholder 3">
            <a:extLst>
              <a:ext uri="{FF2B5EF4-FFF2-40B4-BE49-F238E27FC236}">
                <a16:creationId xmlns:a16="http://schemas.microsoft.com/office/drawing/2014/main" id="{AE9A7A80-B347-475C-88FB-46D1702411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8576" y="1522413"/>
            <a:ext cx="3967163" cy="2482850"/>
          </a:xfrm>
        </p:spPr>
      </p:pic>
      <p:sp>
        <p:nvSpPr>
          <p:cNvPr id="37894" name="TextBox 2">
            <a:extLst>
              <a:ext uri="{FF2B5EF4-FFF2-40B4-BE49-F238E27FC236}">
                <a16:creationId xmlns:a16="http://schemas.microsoft.com/office/drawing/2014/main" id="{8E34D60D-AEE3-466D-BADE-9C6DF4E7B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6439" y="5596782"/>
            <a:ext cx="466556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Other examples … in Somalia, Syria, North Korea</a:t>
            </a:r>
            <a:endParaRPr lang="en-SG" alt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897" name="TextBox 6">
            <a:extLst>
              <a:ext uri="{FF2B5EF4-FFF2-40B4-BE49-F238E27FC236}">
                <a16:creationId xmlns:a16="http://schemas.microsoft.com/office/drawing/2014/main" id="{AA9D1501-3932-44F8-BF00-A1311958B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576" y="3665161"/>
            <a:ext cx="39671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SG" altLang="en-US" sz="1800"/>
              <a:t>Hugo Chavez 1999-2013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60902-EED5-C0B1-58B1-5B7D81E696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4" t="11021" r="36858" b="3365"/>
          <a:stretch/>
        </p:blipFill>
        <p:spPr>
          <a:xfrm>
            <a:off x="3433998" y="35492"/>
            <a:ext cx="8505083" cy="4270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A61B97-06AD-6DEE-03B2-D3AEC6A37C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89" t="50000" r="36858" b="11021"/>
          <a:stretch/>
        </p:blipFill>
        <p:spPr>
          <a:xfrm>
            <a:off x="486383" y="4262438"/>
            <a:ext cx="6297546" cy="253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748524-D8E0-360E-D34C-FA5F1B9CFD8C}"/>
              </a:ext>
            </a:extLst>
          </p:cNvPr>
          <p:cNvSpPr txBox="1"/>
          <p:nvPr/>
        </p:nvSpPr>
        <p:spPr>
          <a:xfrm>
            <a:off x="6783928" y="4324337"/>
            <a:ext cx="5627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i="1" dirty="0">
                <a:solidFill>
                  <a:schemeClr val="bg1">
                    <a:lumMod val="6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Venezuela’s asset seizures raises concerns for other sectors (cnbc.com)</a:t>
            </a:r>
            <a:endParaRPr lang="en-SG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ink megaphone">
            <a:extLst>
              <a:ext uri="{FF2B5EF4-FFF2-40B4-BE49-F238E27FC236}">
                <a16:creationId xmlns:a16="http://schemas.microsoft.com/office/drawing/2014/main" id="{7F7346BA-D9EA-3F80-31A4-007208232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E69DDCA-B6F8-82BF-BB9A-E5D9DAFE4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2483" y="1279594"/>
            <a:ext cx="7315200" cy="3255264"/>
          </a:xfrm>
        </p:spPr>
        <p:txBody>
          <a:bodyPr>
            <a:normAutofit/>
          </a:bodyPr>
          <a:lstStyle/>
          <a:p>
            <a:r>
              <a:rPr lang="en-SG" sz="5500" dirty="0">
                <a:solidFill>
                  <a:schemeClr val="tx1"/>
                </a:solidFill>
              </a:rPr>
              <a:t>Lecture topics: </a:t>
            </a:r>
            <a:br>
              <a:rPr lang="en-SG" sz="5500" dirty="0">
                <a:solidFill>
                  <a:schemeClr val="tx1"/>
                </a:solidFill>
              </a:rPr>
            </a:br>
            <a:r>
              <a:rPr lang="en-SG" sz="5500" dirty="0">
                <a:solidFill>
                  <a:schemeClr val="tx1"/>
                </a:solidFill>
              </a:rPr>
              <a:t>1. Political systems</a:t>
            </a:r>
            <a:br>
              <a:rPr lang="en-SG" sz="5500" dirty="0">
                <a:solidFill>
                  <a:schemeClr val="tx1"/>
                </a:solidFill>
              </a:rPr>
            </a:br>
            <a:r>
              <a:rPr lang="en-SG" sz="5500" dirty="0">
                <a:solidFill>
                  <a:schemeClr val="tx1"/>
                </a:solidFill>
              </a:rPr>
              <a:t>2. Political forces</a:t>
            </a:r>
            <a:br>
              <a:rPr lang="en-SG" sz="5500" dirty="0">
                <a:solidFill>
                  <a:schemeClr val="tx1"/>
                </a:solidFill>
              </a:rPr>
            </a:br>
            <a:r>
              <a:rPr lang="en-SG" sz="5500" dirty="0">
                <a:solidFill>
                  <a:schemeClr val="tx1"/>
                </a:solidFill>
              </a:rPr>
              <a:t>3. Legal forces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C84673-9793-94C0-7421-331D5AEF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2650" y="4651392"/>
            <a:ext cx="7315200" cy="914400"/>
          </a:xfrm>
        </p:spPr>
        <p:txBody>
          <a:bodyPr>
            <a:normAutofit/>
          </a:bodyPr>
          <a:lstStyle/>
          <a:p>
            <a:endParaRPr lang="en-SG" sz="2400" b="1" dirty="0">
              <a:solidFill>
                <a:srgbClr val="00B0F0"/>
              </a:solidFill>
            </a:endParaRPr>
          </a:p>
          <a:p>
            <a:r>
              <a:rPr lang="en-SG" sz="2400" b="1" dirty="0">
                <a:solidFill>
                  <a:srgbClr val="00B0F0"/>
                </a:solidFill>
              </a:rPr>
              <a:t>Covered over 2 lectures – Week 3 and Week 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1183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9812547A-1E85-4211-97A6-FED079AD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Examples of </a:t>
            </a:r>
            <a:r>
              <a:rPr lang="en-GB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</a:t>
            </a: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 nationalization:</a:t>
            </a:r>
            <a:endParaRPr lang="en-SG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4D64FF-CCA9-4F73-91DA-C4106A0043A1}"/>
              </a:ext>
            </a:extLst>
          </p:cNvPr>
          <p:cNvSpPr/>
          <p:nvPr/>
        </p:nvSpPr>
        <p:spPr>
          <a:xfrm>
            <a:off x="3627120" y="848142"/>
            <a:ext cx="80264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SG" sz="2000" dirty="0">
                <a:solidFill>
                  <a:srgbClr val="333333"/>
                </a:solidFill>
              </a:rPr>
              <a:t>One example of how nationalisation can benefit the public interest is </a:t>
            </a:r>
            <a:r>
              <a:rPr lang="en-SG" sz="2000" b="1" dirty="0">
                <a:solidFill>
                  <a:srgbClr val="333333"/>
                </a:solidFill>
              </a:rPr>
              <a:t>England’s East Coast Main Line, </a:t>
            </a:r>
            <a:r>
              <a:rPr lang="en-SG" sz="2000" dirty="0">
                <a:solidFill>
                  <a:srgbClr val="333333"/>
                </a:solidFill>
              </a:rPr>
              <a:t>a </a:t>
            </a:r>
            <a:r>
              <a:rPr lang="en-SG" sz="2000" b="1" dirty="0">
                <a:solidFill>
                  <a:srgbClr val="333333"/>
                </a:solidFill>
              </a:rPr>
              <a:t>rail route running from London to Edinburgh</a:t>
            </a:r>
            <a:r>
              <a:rPr lang="en-SG" sz="2000" dirty="0">
                <a:solidFill>
                  <a:srgbClr val="333333"/>
                </a:solidFill>
              </a:rPr>
              <a:t>. In 1997, the line was privatised, but in 2009 operator National Express East Coast was stripped of the franchise after getting into </a:t>
            </a:r>
            <a:r>
              <a:rPr lang="en-SG" sz="2000" b="1" dirty="0">
                <a:solidFill>
                  <a:srgbClr val="333333"/>
                </a:solidFill>
              </a:rPr>
              <a:t>financial difficulties. </a:t>
            </a:r>
          </a:p>
          <a:p>
            <a:pPr fontAlgn="base"/>
            <a:endParaRPr lang="en-SG" sz="2000" dirty="0">
              <a:solidFill>
                <a:srgbClr val="333333"/>
              </a:solidFill>
            </a:endParaRPr>
          </a:p>
          <a:p>
            <a:pPr fontAlgn="base"/>
            <a:r>
              <a:rPr lang="en-SG" sz="2000" dirty="0">
                <a:solidFill>
                  <a:srgbClr val="333333"/>
                </a:solidFill>
              </a:rPr>
              <a:t>The line was then returned to state control for the next six years (2009-2015), during which period </a:t>
            </a:r>
            <a:r>
              <a:rPr lang="en-SG" sz="2000" b="1" dirty="0">
                <a:solidFill>
                  <a:srgbClr val="333333"/>
                </a:solidFill>
              </a:rPr>
              <a:t>customer satisfaction rose </a:t>
            </a:r>
            <a:r>
              <a:rPr lang="en-SG" sz="2000" dirty="0">
                <a:solidFill>
                  <a:srgbClr val="333333"/>
                </a:solidFill>
              </a:rPr>
              <a:t>significantly. The government-owned line also turned a </a:t>
            </a:r>
            <a:r>
              <a:rPr lang="en-SG" sz="2000" b="1" dirty="0">
                <a:solidFill>
                  <a:srgbClr val="333333"/>
                </a:solidFill>
              </a:rPr>
              <a:t>healthy profit, </a:t>
            </a:r>
            <a:r>
              <a:rPr lang="en-SG" sz="2000" dirty="0">
                <a:solidFill>
                  <a:srgbClr val="333333"/>
                </a:solidFill>
              </a:rPr>
              <a:t>returning around £200m a year to the Treasury.</a:t>
            </a:r>
            <a:endParaRPr lang="en-SG" sz="2000" b="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0B035-BBB0-4249-88C4-FFF03679B142}"/>
              </a:ext>
            </a:extLst>
          </p:cNvPr>
          <p:cNvSpPr/>
          <p:nvPr/>
        </p:nvSpPr>
        <p:spPr>
          <a:xfrm>
            <a:off x="3698240" y="600985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1400" dirty="0"/>
              <a:t>https://www.theweek.co.uk/101318/the-pros-and-cons-of-nationalisation#:~:text=One%20example%20of%20how%20nationalisation,after%20getting%20into%20financial%20difficulties.</a:t>
            </a:r>
          </a:p>
        </p:txBody>
      </p:sp>
      <p:pic>
        <p:nvPicPr>
          <p:cNvPr id="1026" name="Picture 2" descr="East Coast Main Line to get UK's first long-distance digital signalling  system after £350m fund boost - Chronicle Live">
            <a:extLst>
              <a:ext uri="{FF2B5EF4-FFF2-40B4-BE49-F238E27FC236}">
                <a16:creationId xmlns:a16="http://schemas.microsoft.com/office/drawing/2014/main" id="{63C44A48-E0F9-43DD-A970-10979C057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240" y="401824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ast Coast Main Line to stay public for three more years as privatisation  plans scrapped - Chronicle Live">
            <a:extLst>
              <a:ext uri="{FF2B5EF4-FFF2-40B4-BE49-F238E27FC236}">
                <a16:creationId xmlns:a16="http://schemas.microsoft.com/office/drawing/2014/main" id="{8BF726F2-488F-4D4D-B3D0-51F40630D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633" y="401824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331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9812547A-1E85-4211-97A6-FED079AD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Examples of </a:t>
            </a:r>
            <a:r>
              <a:rPr lang="en-GB" alt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 </a:t>
            </a: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nationalization:</a:t>
            </a:r>
            <a:endParaRPr lang="en-SG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4D64FF-CCA9-4F73-91DA-C4106A0043A1}"/>
              </a:ext>
            </a:extLst>
          </p:cNvPr>
          <p:cNvSpPr/>
          <p:nvPr/>
        </p:nvSpPr>
        <p:spPr>
          <a:xfrm>
            <a:off x="3627120" y="848142"/>
            <a:ext cx="8026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dirty="0"/>
              <a:t>Malaysia’s state investment fund has unveiled plans to make </a:t>
            </a:r>
            <a:r>
              <a:rPr lang="en-SG" sz="2000" b="1" dirty="0">
                <a:solidFill>
                  <a:srgbClr val="0070C0"/>
                </a:solidFill>
              </a:rPr>
              <a:t>Malaysia Airlines </a:t>
            </a:r>
            <a:r>
              <a:rPr lang="en-SG" sz="2000" dirty="0"/>
              <a:t>fully government owned, as it prepares to carry out a far-reaching overhaul of the carrier that is reeling from double disasters.</a:t>
            </a:r>
          </a:p>
          <a:p>
            <a:endParaRPr lang="en-SG" sz="2000" dirty="0"/>
          </a:p>
          <a:p>
            <a:r>
              <a:rPr lang="en-SG" sz="2000" dirty="0"/>
              <a:t>In August 2014, majority shareholder, </a:t>
            </a:r>
            <a:r>
              <a:rPr lang="en-SG" sz="2000" dirty="0" err="1"/>
              <a:t>Khazanah</a:t>
            </a:r>
            <a:r>
              <a:rPr lang="en-SG" sz="2000" dirty="0"/>
              <a:t> Nasional, said it would purchase all minority shares and finalise a restructuring plan by the end of the month.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0B035-BBB0-4249-88C4-FFF03679B142}"/>
              </a:ext>
            </a:extLst>
          </p:cNvPr>
          <p:cNvSpPr/>
          <p:nvPr/>
        </p:nvSpPr>
        <p:spPr>
          <a:xfrm>
            <a:off x="3698240" y="600985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1400" dirty="0"/>
              <a:t>https://www.aljazeera.com/economy/2014/08/08/malaysia-airlines-to-be-nationalised/#:~:text=Malaysia's%20state%20investment%20fund%20has,is%20reeling%20from%20double%20disasters.</a:t>
            </a:r>
          </a:p>
        </p:txBody>
      </p:sp>
      <p:pic>
        <p:nvPicPr>
          <p:cNvPr id="2050" name="Picture 2" descr="Malaysia Airlines to be nationalised after MH17 and MH370 disasters |  London Evening Standard">
            <a:extLst>
              <a:ext uri="{FF2B5EF4-FFF2-40B4-BE49-F238E27FC236}">
                <a16:creationId xmlns:a16="http://schemas.microsoft.com/office/drawing/2014/main" id="{B007A7C1-358D-42CA-9996-9A73D6389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569" y="3417603"/>
            <a:ext cx="3037361" cy="202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ovt should not wait, issues on Malaysia Airlines taking too long – Malaysia  Today">
            <a:extLst>
              <a:ext uri="{FF2B5EF4-FFF2-40B4-BE49-F238E27FC236}">
                <a16:creationId xmlns:a16="http://schemas.microsoft.com/office/drawing/2014/main" id="{BF461FEF-C8D0-4DB7-AF99-FEFCDDF2C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310" y="3424427"/>
            <a:ext cx="3582712" cy="200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9584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SG" dirty="0"/>
              <a:t>Governments &amp; ownership of business</a:t>
            </a:r>
          </a:p>
          <a:p>
            <a:pPr marL="742950" indent="-742950">
              <a:buFont typeface="+mj-lt"/>
              <a:buAutoNum type="arabicPeriod"/>
            </a:pPr>
            <a:r>
              <a:rPr lang="en-SG" b="1" dirty="0">
                <a:solidFill>
                  <a:srgbClr val="0070C0"/>
                </a:solidFill>
              </a:rPr>
              <a:t>Government stability &amp; protection</a:t>
            </a:r>
          </a:p>
          <a:p>
            <a:pPr marL="742950" indent="-742950">
              <a:buFont typeface="+mj-lt"/>
              <a:buAutoNum type="arabicPeriod"/>
            </a:pPr>
            <a:r>
              <a:rPr lang="en-SG" dirty="0"/>
              <a:t>Government intervention in trade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D39B20-660F-83E5-FBE5-6C86A7E25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SG" b="1" dirty="0">
                <a:solidFill>
                  <a:srgbClr val="0070C0"/>
                </a:solidFill>
              </a:rPr>
              <a:t>Political</a:t>
            </a:r>
            <a:r>
              <a:rPr lang="en-SG" dirty="0"/>
              <a:t> </a:t>
            </a:r>
            <a:r>
              <a:rPr lang="en-SG" b="1" dirty="0">
                <a:solidFill>
                  <a:srgbClr val="0070C0"/>
                </a:solidFill>
              </a:rPr>
              <a:t>forces </a:t>
            </a:r>
            <a:r>
              <a:rPr lang="en-SG" sz="4000" dirty="0">
                <a:solidFill>
                  <a:schemeClr val="bg1"/>
                </a:solidFill>
              </a:rPr>
              <a:t>that affect global trade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045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" y="6138697"/>
            <a:ext cx="2552192" cy="599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300" y="6138697"/>
            <a:ext cx="1485900" cy="60644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97408" y="676405"/>
            <a:ext cx="5269992" cy="1503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defTabSz="914400">
              <a:lnSpc>
                <a:spcPct val="100000"/>
              </a:lnSpc>
              <a:spcBef>
                <a:spcPct val="0"/>
              </a:spcBef>
              <a:buNone/>
              <a:defRPr sz="4800" b="1" spc="-60" baseline="0">
                <a:solidFill>
                  <a:schemeClr val="accent6"/>
                </a:solidFill>
                <a:latin typeface="Articulate Narrow" panose="02000506040000020004" pitchFamily="2" charset="0"/>
                <a:ea typeface="+mj-ea"/>
                <a:cs typeface="+mj-cs"/>
              </a:defRPr>
            </a:lvl1pPr>
          </a:lstStyle>
          <a:p>
            <a:r>
              <a:rPr lang="en-SG" dirty="0"/>
              <a:t>Government </a:t>
            </a:r>
          </a:p>
          <a:p>
            <a:r>
              <a:rPr lang="en-SG" dirty="0"/>
              <a:t>stability &amp; protection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38828" y="2041742"/>
            <a:ext cx="4421687" cy="37578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3149600" y="1598477"/>
            <a:ext cx="7710996" cy="3773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400" dirty="0"/>
              <a:t>Stable government with </a:t>
            </a:r>
            <a:r>
              <a:rPr lang="en-SG" sz="2400" b="1" dirty="0"/>
              <a:t>policies</a:t>
            </a:r>
            <a:r>
              <a:rPr lang="en-SG" sz="2400" dirty="0"/>
              <a:t> that are permanent or that </a:t>
            </a:r>
            <a:r>
              <a:rPr lang="en-SG" sz="2400" b="1" dirty="0"/>
              <a:t>change only gradually</a:t>
            </a:r>
          </a:p>
          <a:p>
            <a:r>
              <a:rPr lang="en-SG" sz="2400" b="1" dirty="0"/>
              <a:t>Social stability </a:t>
            </a:r>
            <a:r>
              <a:rPr lang="en-SG" sz="2400" dirty="0"/>
              <a:t>(threats like strikes, protests, robbery, kidnapping) – </a:t>
            </a:r>
            <a:r>
              <a:rPr lang="en-SG" sz="2400" b="1" dirty="0"/>
              <a:t>protection &amp; safety for assets and people</a:t>
            </a:r>
          </a:p>
          <a:p>
            <a:r>
              <a:rPr lang="en-SG" sz="2400" dirty="0"/>
              <a:t>Protection from other </a:t>
            </a:r>
            <a:r>
              <a:rPr lang="en-SG" sz="2400" b="1" dirty="0"/>
              <a:t>threats</a:t>
            </a:r>
            <a:r>
              <a:rPr lang="en-SG" sz="2400" dirty="0"/>
              <a:t> e.g. terrorism, cybercrime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3944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5093-70E1-453C-B4B8-DBF5FDCE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0" i="0" dirty="0">
                <a:effectLst/>
                <a:latin typeface="Roboto" panose="02000000000000000000" pitchFamily="2" charset="0"/>
              </a:rPr>
              <a:t>Hong Kong protests: General strike paralyzes city as clashes with police intensify</a:t>
            </a:r>
            <a:br>
              <a:rPr lang="en-SG" b="0" i="0" dirty="0">
                <a:effectLst/>
                <a:latin typeface="Roboto" panose="02000000000000000000" pitchFamily="2" charset="0"/>
              </a:rPr>
            </a:br>
            <a:endParaRPr lang="en-SG" dirty="0"/>
          </a:p>
        </p:txBody>
      </p:sp>
      <p:pic>
        <p:nvPicPr>
          <p:cNvPr id="4" name="Online Media 3" title="Hong Kong protests: General strike paralyzes city as clashes with police intensify">
            <a:hlinkClick r:id="" action="ppaction://media"/>
            <a:extLst>
              <a:ext uri="{FF2B5EF4-FFF2-40B4-BE49-F238E27FC236}">
                <a16:creationId xmlns:a16="http://schemas.microsoft.com/office/drawing/2014/main" id="{CA88979B-70AE-4750-B5F1-6D46AD9A56D4}"/>
              </a:ext>
            </a:extLst>
          </p:cNvPr>
          <p:cNvPicPr>
            <a:picLocks noGrp="1" noRot="1" noChangeAspect="1"/>
          </p:cNvPicPr>
          <p:nvPr>
            <p:ph idx="1"/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3668713" y="1023330"/>
            <a:ext cx="8142186" cy="4601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DA9259-F724-4906-9AC0-527F15486498}"/>
              </a:ext>
            </a:extLst>
          </p:cNvPr>
          <p:cNvSpPr txBox="1"/>
          <p:nvPr/>
        </p:nvSpPr>
        <p:spPr>
          <a:xfrm>
            <a:off x="3994484" y="286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SG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DCF68-D039-4B86-B2B6-953275BBD8F7}"/>
              </a:ext>
            </a:extLst>
          </p:cNvPr>
          <p:cNvSpPr txBox="1"/>
          <p:nvPr/>
        </p:nvSpPr>
        <p:spPr>
          <a:xfrm>
            <a:off x="3868738" y="6029820"/>
            <a:ext cx="7315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demonstrators continued to demand Carrie Lam (HK Chief Executive) resignation and to withdraw a controversial extradition bill.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6DBC1-6710-49A0-8548-2B54A777E429}"/>
              </a:ext>
            </a:extLst>
          </p:cNvPr>
          <p:cNvSpPr txBox="1"/>
          <p:nvPr/>
        </p:nvSpPr>
        <p:spPr>
          <a:xfrm>
            <a:off x="252919" y="6352985"/>
            <a:ext cx="1178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Stop 1:22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715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B75CF-6978-455B-864D-3830733F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Thailand – against government ways of handling pandemic</a:t>
            </a:r>
          </a:p>
        </p:txBody>
      </p:sp>
      <p:pic>
        <p:nvPicPr>
          <p:cNvPr id="4" name="Online Media 3" title="Police fire tear gas, rubber bullets at Bangkok protesters">
            <a:hlinkClick r:id="" action="ppaction://media"/>
            <a:extLst>
              <a:ext uri="{FF2B5EF4-FFF2-40B4-BE49-F238E27FC236}">
                <a16:creationId xmlns:a16="http://schemas.microsoft.com/office/drawing/2014/main" id="{1C7187C5-F00E-4AF4-90D4-AD3961E1CE48}"/>
              </a:ext>
            </a:extLst>
          </p:cNvPr>
          <p:cNvPicPr>
            <a:picLocks noGrp="1" noRot="1" noChangeAspect="1"/>
          </p:cNvPicPr>
          <p:nvPr>
            <p:ph idx="1"/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3671557" y="1053008"/>
            <a:ext cx="8267524" cy="46720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103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SG" dirty="0"/>
              <a:t>Governments &amp; ownership of business</a:t>
            </a:r>
          </a:p>
          <a:p>
            <a:pPr marL="742950" indent="-742950">
              <a:buFont typeface="+mj-lt"/>
              <a:buAutoNum type="arabicPeriod"/>
            </a:pPr>
            <a:r>
              <a:rPr lang="en-SG" dirty="0"/>
              <a:t>Government stability &amp; protection</a:t>
            </a:r>
          </a:p>
          <a:p>
            <a:pPr marL="742950" indent="-742950">
              <a:buFont typeface="+mj-lt"/>
              <a:buAutoNum type="arabicPeriod"/>
            </a:pPr>
            <a:r>
              <a:rPr lang="en-SG" b="1" dirty="0">
                <a:solidFill>
                  <a:srgbClr val="0070C0"/>
                </a:solidFill>
              </a:rPr>
              <a:t>Government intervention in trade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759E6E-BA23-7754-87AD-097566B5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SG" b="1" dirty="0">
                <a:solidFill>
                  <a:srgbClr val="0070C0"/>
                </a:solidFill>
              </a:rPr>
              <a:t>Political</a:t>
            </a:r>
            <a:r>
              <a:rPr lang="en-SG" dirty="0"/>
              <a:t> </a:t>
            </a:r>
            <a:r>
              <a:rPr lang="en-SG" b="1" dirty="0">
                <a:solidFill>
                  <a:srgbClr val="0070C0"/>
                </a:solidFill>
              </a:rPr>
              <a:t>forces </a:t>
            </a:r>
            <a:r>
              <a:rPr lang="en-SG" sz="4000" dirty="0">
                <a:solidFill>
                  <a:schemeClr val="bg1"/>
                </a:solidFill>
              </a:rPr>
              <a:t>that affect global trade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2208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" y="6138697"/>
            <a:ext cx="2552192" cy="599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300" y="6138697"/>
            <a:ext cx="1485900" cy="60644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97408" y="676405"/>
            <a:ext cx="5269992" cy="1503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defTabSz="914400">
              <a:lnSpc>
                <a:spcPct val="100000"/>
              </a:lnSpc>
              <a:spcBef>
                <a:spcPct val="0"/>
              </a:spcBef>
              <a:buNone/>
              <a:defRPr sz="4800" b="1" spc="-60" baseline="0">
                <a:solidFill>
                  <a:schemeClr val="accent6"/>
                </a:solidFill>
                <a:latin typeface="Articulate Narrow" panose="02000506040000020004" pitchFamily="2" charset="0"/>
                <a:ea typeface="+mj-ea"/>
                <a:cs typeface="+mj-cs"/>
              </a:defRPr>
            </a:lvl1pPr>
          </a:lstStyle>
          <a:p>
            <a:r>
              <a:rPr lang="en-SG" dirty="0"/>
              <a:t>Government intervention in trade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38828" y="2041742"/>
            <a:ext cx="4421687" cy="37578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89760" y="2079320"/>
            <a:ext cx="7710996" cy="4401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2400" u="sng" dirty="0"/>
              <a:t>Government’s reasons: </a:t>
            </a:r>
          </a:p>
          <a:p>
            <a:r>
              <a:rPr lang="en-SG" sz="2400" dirty="0"/>
              <a:t>Provide for </a:t>
            </a:r>
            <a:r>
              <a:rPr lang="en-SG" sz="2400" b="1" dirty="0"/>
              <a:t>national defence</a:t>
            </a:r>
          </a:p>
          <a:p>
            <a:r>
              <a:rPr lang="en-SG" sz="2400" dirty="0"/>
              <a:t>Impose sanctions – to </a:t>
            </a:r>
            <a:r>
              <a:rPr lang="en-SG" sz="2400" b="1" dirty="0"/>
              <a:t>punish other nations</a:t>
            </a:r>
          </a:p>
          <a:p>
            <a:r>
              <a:rPr lang="en-SG" sz="2400" dirty="0"/>
              <a:t>Protect an </a:t>
            </a:r>
            <a:r>
              <a:rPr lang="en-SG" sz="2400" b="1" dirty="0"/>
              <a:t>infant or dying local industry</a:t>
            </a:r>
          </a:p>
          <a:p>
            <a:r>
              <a:rPr lang="en-SG" sz="2400" dirty="0"/>
              <a:t>Protect </a:t>
            </a:r>
            <a:r>
              <a:rPr lang="en-SG" sz="2400" b="1" dirty="0"/>
              <a:t>domestic jobs</a:t>
            </a:r>
          </a:p>
          <a:p>
            <a:r>
              <a:rPr lang="en-SG" sz="2400" dirty="0"/>
              <a:t>Ensure </a:t>
            </a:r>
            <a:r>
              <a:rPr lang="en-SG" sz="2400" b="1" dirty="0"/>
              <a:t>fair competition</a:t>
            </a:r>
          </a:p>
          <a:p>
            <a:r>
              <a:rPr lang="en-SG" sz="2400" b="1" dirty="0"/>
              <a:t>Retaliate</a:t>
            </a:r>
          </a:p>
          <a:p>
            <a:endParaRPr lang="en-SG" sz="2400" dirty="0"/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F87D0B01-F702-4B62-8419-69CC44E86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387" y="1866664"/>
            <a:ext cx="2937843" cy="196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C139D59-08EB-7386-8149-10562D30B4C7}"/>
              </a:ext>
            </a:extLst>
          </p:cNvPr>
          <p:cNvGrpSpPr/>
          <p:nvPr/>
        </p:nvGrpSpPr>
        <p:grpSpPr>
          <a:xfrm>
            <a:off x="8905018" y="3847205"/>
            <a:ext cx="2983212" cy="2897941"/>
            <a:chOff x="8739745" y="2783012"/>
            <a:chExt cx="2983212" cy="28979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9156B-D118-A2BB-4433-1E81FCB6F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0477" t="9563" r="28485" b="83733"/>
            <a:stretch/>
          </p:blipFill>
          <p:spPr>
            <a:xfrm>
              <a:off x="8739745" y="2783012"/>
              <a:ext cx="2970928" cy="2907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702174-C563-0995-A901-70F24CAA27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2715" t="15436" r="36077" b="24437"/>
            <a:stretch/>
          </p:blipFill>
          <p:spPr>
            <a:xfrm>
              <a:off x="8739745" y="3073755"/>
              <a:ext cx="2983212" cy="260719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B2A0C2E-F158-1F23-4DF3-133FDD271E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9218" y="169106"/>
            <a:ext cx="3846728" cy="1652891"/>
          </a:xfrm>
          <a:prstGeom prst="rect">
            <a:avLst/>
          </a:prstGeom>
        </p:spPr>
      </p:pic>
      <p:pic>
        <p:nvPicPr>
          <p:cNvPr id="2052" name="Picture 4" descr="Russia evading sanctions thanks to 'shadow trade deals' - King's College  London">
            <a:extLst>
              <a:ext uri="{FF2B5EF4-FFF2-40B4-BE49-F238E27FC236}">
                <a16:creationId xmlns:a16="http://schemas.microsoft.com/office/drawing/2014/main" id="{2DE8DC0C-3C83-EC90-5219-A241F9FF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688" y="4396902"/>
            <a:ext cx="4079199" cy="229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9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US-China Trade War: Tariffs Explained">
            <a:hlinkClick r:id="" action="ppaction://media"/>
            <a:extLst>
              <a:ext uri="{FF2B5EF4-FFF2-40B4-BE49-F238E27FC236}">
                <a16:creationId xmlns:a16="http://schemas.microsoft.com/office/drawing/2014/main" id="{7490A21C-1795-491B-BCBF-C94F3FDACA6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1147800" y="1171408"/>
            <a:ext cx="9375821" cy="5101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DAFD0-6159-4FB8-BB03-24FA21419B1C}"/>
              </a:ext>
            </a:extLst>
          </p:cNvPr>
          <p:cNvSpPr txBox="1"/>
          <p:nvPr/>
        </p:nvSpPr>
        <p:spPr>
          <a:xfrm>
            <a:off x="898357" y="323927"/>
            <a:ext cx="77964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2800" b="0" i="0" dirty="0">
                <a:effectLst/>
                <a:latin typeface="Roboto" panose="02000000000000000000" pitchFamily="2" charset="0"/>
              </a:rPr>
              <a:t>US-China Trade War: Tariffs Explained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D74825-63EC-4FC7-8299-655851EC7BCF}"/>
              </a:ext>
            </a:extLst>
          </p:cNvPr>
          <p:cNvSpPr txBox="1"/>
          <p:nvPr/>
        </p:nvSpPr>
        <p:spPr>
          <a:xfrm>
            <a:off x="252919" y="6352985"/>
            <a:ext cx="1178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Stop 1:40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948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" y="6138697"/>
            <a:ext cx="2552192" cy="599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300" y="6138697"/>
            <a:ext cx="1485900" cy="60644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97408" y="676405"/>
            <a:ext cx="5269992" cy="1503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defTabSz="914400">
              <a:lnSpc>
                <a:spcPct val="100000"/>
              </a:lnSpc>
              <a:spcBef>
                <a:spcPct val="0"/>
              </a:spcBef>
              <a:buNone/>
              <a:defRPr sz="4800" b="1" spc="-60" baseline="0">
                <a:solidFill>
                  <a:schemeClr val="accent6"/>
                </a:solidFill>
                <a:latin typeface="Articulate Narrow" panose="02000506040000020004" pitchFamily="2" charset="0"/>
                <a:ea typeface="+mj-ea"/>
                <a:cs typeface="+mj-cs"/>
              </a:defRPr>
            </a:lvl1pPr>
          </a:lstStyle>
          <a:p>
            <a:r>
              <a:rPr lang="en-SG" dirty="0"/>
              <a:t>Government intervention in trade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38828" y="2041742"/>
            <a:ext cx="4421687" cy="37578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2254469" y="1594236"/>
            <a:ext cx="8671034" cy="5121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2400" u="sng" dirty="0"/>
              <a:t>Impact on business: </a:t>
            </a:r>
          </a:p>
          <a:p>
            <a:r>
              <a:rPr lang="en-SG" sz="2400" b="1" dirty="0"/>
              <a:t>Tariffs </a:t>
            </a:r>
            <a:r>
              <a:rPr lang="en-SG" sz="2400" dirty="0"/>
              <a:t>– increase costs (for foreign businesses)</a:t>
            </a:r>
          </a:p>
          <a:p>
            <a:r>
              <a:rPr lang="en-SG" sz="2400" b="1" dirty="0"/>
              <a:t>Subsidies</a:t>
            </a:r>
            <a:r>
              <a:rPr lang="en-SG" sz="2400" dirty="0"/>
              <a:t> to local businesses (help them by reducing their costs)</a:t>
            </a:r>
          </a:p>
          <a:p>
            <a:r>
              <a:rPr lang="en-SG" sz="2400" dirty="0"/>
              <a:t>Customs &amp; other administrative </a:t>
            </a:r>
            <a:r>
              <a:rPr lang="en-SG" sz="2400" b="1" dirty="0"/>
              <a:t>procedures </a:t>
            </a:r>
            <a:r>
              <a:rPr lang="en-SG" sz="2400" dirty="0"/>
              <a:t>– costly processes (for foreign businesses)</a:t>
            </a:r>
          </a:p>
          <a:p>
            <a:r>
              <a:rPr lang="en-SG" sz="2400" b="1" dirty="0"/>
              <a:t>Additional standard requirements </a:t>
            </a:r>
            <a:r>
              <a:rPr lang="en-SG" sz="2400" dirty="0"/>
              <a:t>– higher costs (for foreign businesses</a:t>
            </a:r>
          </a:p>
          <a:p>
            <a:endParaRPr lang="en-SG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0295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ild playing with blue flag">
            <a:extLst>
              <a:ext uri="{FF2B5EF4-FFF2-40B4-BE49-F238E27FC236}">
                <a16:creationId xmlns:a16="http://schemas.microsoft.com/office/drawing/2014/main" id="{8DEBB32E-C0B5-8DAE-1ABD-2CC82688B1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3A3E3-16B6-6ABB-05A9-2352F87E01BA}"/>
              </a:ext>
            </a:extLst>
          </p:cNvPr>
          <p:cNvSpPr txBox="1"/>
          <p:nvPr/>
        </p:nvSpPr>
        <p:spPr>
          <a:xfrm>
            <a:off x="1208892" y="1216718"/>
            <a:ext cx="5850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b="1" i="1" dirty="0">
                <a:solidFill>
                  <a:srgbClr val="666699"/>
                </a:solidFill>
              </a:rPr>
              <a:t>1. Political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4574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ild playing with blue flag">
            <a:extLst>
              <a:ext uri="{FF2B5EF4-FFF2-40B4-BE49-F238E27FC236}">
                <a16:creationId xmlns:a16="http://schemas.microsoft.com/office/drawing/2014/main" id="{8DEBB32E-C0B5-8DAE-1ABD-2CC82688B1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3A3E3-16B6-6ABB-05A9-2352F87E01BA}"/>
              </a:ext>
            </a:extLst>
          </p:cNvPr>
          <p:cNvSpPr txBox="1"/>
          <p:nvPr/>
        </p:nvSpPr>
        <p:spPr>
          <a:xfrm>
            <a:off x="1208892" y="1216718"/>
            <a:ext cx="5850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b="1" i="1" dirty="0">
                <a:solidFill>
                  <a:srgbClr val="666699"/>
                </a:solidFill>
              </a:rPr>
              <a:t>3. Legal forces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2929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46482" cy="5120640"/>
          </a:xfrm>
        </p:spPr>
        <p:txBody>
          <a:bodyPr/>
          <a:lstStyle/>
          <a:p>
            <a:r>
              <a:rPr lang="en-SG" b="1" dirty="0">
                <a:solidFill>
                  <a:srgbClr val="0070C0"/>
                </a:solidFill>
              </a:rPr>
              <a:t>Health of the legal systems</a:t>
            </a:r>
          </a:p>
          <a:p>
            <a:r>
              <a:rPr lang="en-SG" dirty="0"/>
              <a:t>International legal forces</a:t>
            </a:r>
          </a:p>
          <a:p>
            <a:r>
              <a:rPr lang="en-SG" dirty="0"/>
              <a:t>Intellectual property rights</a:t>
            </a:r>
          </a:p>
          <a:p>
            <a:r>
              <a:rPr lang="en-SG" dirty="0"/>
              <a:t>Competition Laws / Antitrust Laws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A06402-2CAD-BFA0-14C9-9F9A1AFDA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SG" b="1" dirty="0">
                <a:solidFill>
                  <a:srgbClr val="0070C0"/>
                </a:solidFill>
              </a:rPr>
              <a:t>Legal</a:t>
            </a:r>
            <a:r>
              <a:rPr lang="en-SG" dirty="0"/>
              <a:t> </a:t>
            </a:r>
            <a:r>
              <a:rPr lang="en-SG" b="1" dirty="0">
                <a:solidFill>
                  <a:srgbClr val="0070C0"/>
                </a:solidFill>
              </a:rPr>
              <a:t>forces </a:t>
            </a:r>
            <a:r>
              <a:rPr lang="en-SG" sz="4000" dirty="0">
                <a:solidFill>
                  <a:schemeClr val="bg1"/>
                </a:solidFill>
              </a:rPr>
              <a:t>that affect global trade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7333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" y="6138697"/>
            <a:ext cx="2552192" cy="599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300" y="6138697"/>
            <a:ext cx="1485900" cy="60644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97408" y="842674"/>
            <a:ext cx="5269992" cy="1503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60" baseline="0">
                <a:solidFill>
                  <a:schemeClr val="accent6"/>
                </a:solidFill>
                <a:latin typeface="Articulate Narrow" panose="02000506040000020004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800" b="1" i="0" u="none" strike="noStrike" kern="1200" cap="none" spc="-60" normalizeH="0" baseline="0" noProof="0" dirty="0">
                <a:ln>
                  <a:noFill/>
                </a:ln>
                <a:solidFill>
                  <a:srgbClr val="C17529"/>
                </a:solidFill>
                <a:effectLst/>
                <a:uLnTx/>
                <a:uFillTx/>
                <a:latin typeface="Articulate Narrow" panose="02000506040000020004" pitchFamily="2" charset="0"/>
                <a:ea typeface="+mj-ea"/>
                <a:cs typeface="+mj-cs"/>
              </a:rPr>
              <a:t>Legal systems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38828" y="2041742"/>
            <a:ext cx="4421687" cy="37578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504616" y="1691863"/>
            <a:ext cx="8611018" cy="3474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0A22E"/>
              </a:buClr>
              <a:buSzTx/>
              <a:buFont typeface="Wingdings 2" pitchFamily="18" charset="2"/>
              <a:buChar char=""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Level of bureaucracy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0A22E"/>
              </a:buClr>
              <a:buSzTx/>
              <a:buFont typeface="Wingdings 2" pitchFamily="18" charset="2"/>
              <a:buChar char=""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Strength of the courts of justice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0A22E"/>
              </a:buClr>
              <a:buSzTx/>
              <a:buFont typeface="Wingdings 2" pitchFamily="18" charset="2"/>
              <a:buChar char=""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Level of corruption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0A22E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SG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0A22E"/>
              </a:buClr>
              <a:buSzTx/>
              <a:buFont typeface="Wingdings 2" pitchFamily="18" charset="2"/>
              <a:buChar char=""/>
              <a:tabLst/>
              <a:defRPr/>
            </a:pPr>
            <a:endParaRPr kumimoji="0" lang="en-SG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BF6A3-2880-4B8F-90F2-D24BBD1FA4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862" t="8969" r="69349" b="82990"/>
          <a:stretch/>
        </p:blipFill>
        <p:spPr>
          <a:xfrm>
            <a:off x="7372432" y="37874"/>
            <a:ext cx="2773905" cy="816876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3D0F7E0D-A8FB-49C6-B817-98E10F2A60AF}"/>
              </a:ext>
            </a:extLst>
          </p:cNvPr>
          <p:cNvSpPr/>
          <p:nvPr/>
        </p:nvSpPr>
        <p:spPr>
          <a:xfrm>
            <a:off x="5557386" y="1863727"/>
            <a:ext cx="2744568" cy="1179786"/>
          </a:xfrm>
          <a:prstGeom prst="wedgeEllipseCallout">
            <a:avLst>
              <a:gd name="adj1" fmla="val 68645"/>
              <a:gd name="adj2" fmla="val 79427"/>
            </a:avLst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Singapore -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 least corrupted country in Asia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1F5719-0BD7-4645-B828-0AE3F54C3717}"/>
              </a:ext>
            </a:extLst>
          </p:cNvPr>
          <p:cNvSpPr/>
          <p:nvPr/>
        </p:nvSpPr>
        <p:spPr>
          <a:xfrm>
            <a:off x="323432" y="4098839"/>
            <a:ext cx="3439271" cy="2646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F2A0C7-E407-477F-A0CF-69CF1658C271}"/>
              </a:ext>
            </a:extLst>
          </p:cNvPr>
          <p:cNvSpPr/>
          <p:nvPr/>
        </p:nvSpPr>
        <p:spPr>
          <a:xfrm>
            <a:off x="559670" y="5983536"/>
            <a:ext cx="3340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Corruption Perceptions Index (CPI)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05881E-487C-1C1E-B6C3-040A9974F0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994" r="85083" b="21328"/>
          <a:stretch/>
        </p:blipFill>
        <p:spPr>
          <a:xfrm>
            <a:off x="8845738" y="1594236"/>
            <a:ext cx="2936240" cy="52967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15EE2B-7588-7B5B-FA3C-211EB48E7B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166" t="11241" r="43815" b="78513"/>
          <a:stretch/>
        </p:blipFill>
        <p:spPr>
          <a:xfrm>
            <a:off x="7518482" y="783774"/>
            <a:ext cx="4391423" cy="67667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B6EAD87-0426-A3E3-6E9E-FD95F562B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083" y="3520922"/>
            <a:ext cx="3217693" cy="321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5336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AEA062-C766-CDA5-B96C-3CF4038E91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46" r="7250" b="17154"/>
          <a:stretch/>
        </p:blipFill>
        <p:spPr>
          <a:xfrm>
            <a:off x="55958" y="670560"/>
            <a:ext cx="12003962" cy="49072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7313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Legal forces that affect global trade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Legal systems</a:t>
            </a:r>
          </a:p>
          <a:p>
            <a:r>
              <a:rPr lang="en-SG" b="1" dirty="0">
                <a:solidFill>
                  <a:srgbClr val="0070C0"/>
                </a:solidFill>
              </a:rPr>
              <a:t>International legal forces</a:t>
            </a:r>
          </a:p>
          <a:p>
            <a:r>
              <a:rPr lang="en-SG" dirty="0"/>
              <a:t>Intellectual property rights</a:t>
            </a:r>
          </a:p>
          <a:p>
            <a:r>
              <a:rPr lang="en-SG" dirty="0"/>
              <a:t>Competition Laws / Antitrust Laws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3125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" y="6048795"/>
            <a:ext cx="2552192" cy="599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300" y="6138697"/>
            <a:ext cx="1485900" cy="60644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97408" y="735994"/>
            <a:ext cx="4463107" cy="1503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60" baseline="0">
                <a:solidFill>
                  <a:schemeClr val="accent6"/>
                </a:solidFill>
                <a:latin typeface="Articulate Narrow" panose="02000506040000020004" pitchFamily="2" charset="0"/>
                <a:ea typeface="+mj-ea"/>
                <a:cs typeface="+mj-cs"/>
              </a:defRPr>
            </a:lvl1pPr>
          </a:lstStyle>
          <a:p>
            <a:r>
              <a:rPr lang="en-SG" dirty="0"/>
              <a:t>International legal forces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38828" y="2041742"/>
            <a:ext cx="4421687" cy="37578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597408" y="1527438"/>
            <a:ext cx="5368752" cy="5121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400" dirty="0"/>
              <a:t>Protection of </a:t>
            </a:r>
            <a:r>
              <a:rPr lang="en-SG" sz="2400" b="1" dirty="0"/>
              <a:t>investors’ interests or human rights </a:t>
            </a:r>
            <a:r>
              <a:rPr lang="en-SG" sz="2400" dirty="0"/>
              <a:t>of local people</a:t>
            </a:r>
          </a:p>
          <a:p>
            <a:endParaRPr lang="en-SG" sz="2400" dirty="0"/>
          </a:p>
          <a:p>
            <a:r>
              <a:rPr lang="en-SG" sz="2400" dirty="0"/>
              <a:t>International law – </a:t>
            </a:r>
            <a:r>
              <a:rPr lang="en-SG" sz="2400" b="1" dirty="0"/>
              <a:t>agreement between countries</a:t>
            </a:r>
          </a:p>
          <a:p>
            <a:pPr marL="0" indent="0">
              <a:buNone/>
            </a:pPr>
            <a:endParaRPr lang="en-SG" sz="2400" dirty="0"/>
          </a:p>
          <a:p>
            <a:endParaRPr lang="en-SG" sz="2400" dirty="0"/>
          </a:p>
        </p:txBody>
      </p:sp>
      <p:pic>
        <p:nvPicPr>
          <p:cNvPr id="2050" name="Picture 2" descr="Image result for free trade agreement">
            <a:extLst>
              <a:ext uri="{FF2B5EF4-FFF2-40B4-BE49-F238E27FC236}">
                <a16:creationId xmlns:a16="http://schemas.microsoft.com/office/drawing/2014/main" id="{9161F3F0-9B68-4B99-A7DF-837385E01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36" y="3555442"/>
            <a:ext cx="6096664" cy="318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999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" y="6138697"/>
            <a:ext cx="2552192" cy="599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300" y="6138697"/>
            <a:ext cx="1485900" cy="60644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97408" y="735994"/>
            <a:ext cx="4463107" cy="1503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60" baseline="0">
                <a:solidFill>
                  <a:schemeClr val="accent6"/>
                </a:solidFill>
                <a:latin typeface="Articulate Narrow" panose="02000506040000020004" pitchFamily="2" charset="0"/>
                <a:ea typeface="+mj-ea"/>
                <a:cs typeface="+mj-cs"/>
              </a:defRPr>
            </a:lvl1pPr>
          </a:lstStyle>
          <a:p>
            <a:r>
              <a:rPr lang="en-SG" dirty="0"/>
              <a:t>International legal forces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38828" y="2041742"/>
            <a:ext cx="4421687" cy="37578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A232F5E-2235-46B4-9330-1BD1AD7E84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789" t="12948" r="23269" b="11154"/>
          <a:stretch/>
        </p:blipFill>
        <p:spPr>
          <a:xfrm>
            <a:off x="6902062" y="438351"/>
            <a:ext cx="5199640" cy="57003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95DCE0-2726-4E3B-803C-52B09828CB34}"/>
              </a:ext>
            </a:extLst>
          </p:cNvPr>
          <p:cNvSpPr/>
          <p:nvPr/>
        </p:nvSpPr>
        <p:spPr>
          <a:xfrm>
            <a:off x="0" y="1999298"/>
            <a:ext cx="700854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Singapore is part of </a:t>
            </a:r>
            <a:r>
              <a:rPr lang="en-US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27 </a:t>
            </a: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FTAs</a:t>
            </a:r>
          </a:p>
          <a:p>
            <a:pPr lvl="1"/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(Free Trade Agreements 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- regional and bilateral)</a:t>
            </a:r>
          </a:p>
          <a:p>
            <a:pPr lvl="1"/>
            <a:r>
              <a:rPr lang="en-US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As of 8 April 2022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D42A63-A3B4-9D82-980B-14A04ABA96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552" t="13683" r="66035" b="78142"/>
          <a:stretch/>
        </p:blipFill>
        <p:spPr>
          <a:xfrm>
            <a:off x="4328551" y="5626831"/>
            <a:ext cx="2329727" cy="830997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0F85BDF-A665-AEEF-60D5-60427D1A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74" y="3014003"/>
            <a:ext cx="3731143" cy="373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55051-5FDF-003A-31AE-A708C806A3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8838" y="4649274"/>
            <a:ext cx="2280102" cy="7681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1968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Legal forces that affect global trade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Legal systems</a:t>
            </a:r>
          </a:p>
          <a:p>
            <a:r>
              <a:rPr lang="en-SG" dirty="0"/>
              <a:t>International legal forces</a:t>
            </a:r>
          </a:p>
          <a:p>
            <a:r>
              <a:rPr lang="en-SG" b="1" dirty="0">
                <a:solidFill>
                  <a:srgbClr val="0070C0"/>
                </a:solidFill>
              </a:rPr>
              <a:t>Intellectual property rights</a:t>
            </a:r>
          </a:p>
          <a:p>
            <a:r>
              <a:rPr lang="en-SG" dirty="0"/>
              <a:t>Competition Laws / Antitrust Laws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5975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" y="6138697"/>
            <a:ext cx="2552192" cy="599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300" y="6138697"/>
            <a:ext cx="1485900" cy="60644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38828" y="576196"/>
            <a:ext cx="4923772" cy="1503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60" baseline="0">
                <a:solidFill>
                  <a:schemeClr val="accent6"/>
                </a:solidFill>
                <a:latin typeface="Articulate Narrow" panose="02000506040000020004" pitchFamily="2" charset="0"/>
                <a:ea typeface="+mj-ea"/>
                <a:cs typeface="+mj-cs"/>
              </a:defRPr>
            </a:lvl1pPr>
          </a:lstStyle>
          <a:p>
            <a:r>
              <a:rPr lang="en-SG" dirty="0"/>
              <a:t>Intellectual property rights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38828" y="2041742"/>
            <a:ext cx="4421687" cy="37578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597408" y="2474755"/>
            <a:ext cx="5965318" cy="4151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400" dirty="0"/>
              <a:t>Patents</a:t>
            </a:r>
          </a:p>
          <a:p>
            <a:pPr lvl="1"/>
            <a:r>
              <a:rPr lang="en-SG" sz="2200" dirty="0"/>
              <a:t>World Intellectual Property Organisation (WIPO) – UN</a:t>
            </a:r>
          </a:p>
          <a:p>
            <a:pPr lvl="1"/>
            <a:r>
              <a:rPr lang="en-SG" sz="2200" dirty="0"/>
              <a:t>Trade-Related Aspects of Intellectual Property Rights (TRIPS) – WTO</a:t>
            </a:r>
          </a:p>
          <a:p>
            <a:r>
              <a:rPr lang="en-SG" sz="2400" dirty="0"/>
              <a:t>Trademarks</a:t>
            </a:r>
          </a:p>
          <a:p>
            <a:r>
              <a:rPr lang="en-SG" sz="2400" dirty="0"/>
              <a:t>Trade names</a:t>
            </a:r>
          </a:p>
          <a:p>
            <a:r>
              <a:rPr lang="en-SG" sz="2400" dirty="0"/>
              <a:t>Copyrights</a:t>
            </a:r>
          </a:p>
          <a:p>
            <a:r>
              <a:rPr lang="en-SG" sz="2400" dirty="0"/>
              <a:t>Trade secrets</a:t>
            </a:r>
          </a:p>
          <a:p>
            <a:pPr marL="0" indent="0">
              <a:buNone/>
            </a:pPr>
            <a:endParaRPr lang="en-SG" sz="2400" dirty="0"/>
          </a:p>
          <a:p>
            <a:endParaRPr lang="en-SG" sz="2400" dirty="0"/>
          </a:p>
        </p:txBody>
      </p:sp>
      <p:pic>
        <p:nvPicPr>
          <p:cNvPr id="1026" name="Picture 2" descr="STARBUCKS COFFEE - Starbucks Corporation Trademark Registration">
            <a:extLst>
              <a:ext uri="{FF2B5EF4-FFF2-40B4-BE49-F238E27FC236}">
                <a16:creationId xmlns:a16="http://schemas.microsoft.com/office/drawing/2014/main" id="{75878ECF-1D07-4B34-9AE5-DE24114A9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907" y="0"/>
            <a:ext cx="1604093" cy="162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44BB7B-3A97-4332-9231-63A23165AA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328" t="19846" r="15625" b="4770"/>
          <a:stretch/>
        </p:blipFill>
        <p:spPr>
          <a:xfrm>
            <a:off x="6372815" y="709767"/>
            <a:ext cx="3948907" cy="50670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018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4EED44-A0D5-1C26-EC06-DDFEDB75FC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781" t="36932"/>
          <a:stretch/>
        </p:blipFill>
        <p:spPr>
          <a:xfrm>
            <a:off x="7059319" y="3284605"/>
            <a:ext cx="5551714" cy="3573395"/>
          </a:xfrm>
          <a:prstGeom prst="rect">
            <a:avLst/>
          </a:prstGeom>
        </p:spPr>
      </p:pic>
      <p:pic>
        <p:nvPicPr>
          <p:cNvPr id="1028" name="Picture 4" descr="Manolo Blahnik opens Tokyo Ginza Six store - Retail in Asia">
            <a:extLst>
              <a:ext uri="{FF2B5EF4-FFF2-40B4-BE49-F238E27FC236}">
                <a16:creationId xmlns:a16="http://schemas.microsoft.com/office/drawing/2014/main" id="{E17A758F-AF3A-50DD-050C-A6BE99B1B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801" y="59871"/>
            <a:ext cx="7311073" cy="673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5AC379-0E98-9694-5EE8-A70542E2C9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932" r="51331"/>
          <a:stretch/>
        </p:blipFill>
        <p:spPr>
          <a:xfrm>
            <a:off x="6901272" y="0"/>
            <a:ext cx="5174230" cy="35733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2470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86" name="Rectangle 66585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88" name="Rectangle 66587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Lightning bolt with solid fill">
            <a:extLst>
              <a:ext uri="{FF2B5EF4-FFF2-40B4-BE49-F238E27FC236}">
                <a16:creationId xmlns:a16="http://schemas.microsoft.com/office/drawing/2014/main" id="{11A7B46B-2EE2-F748-D4A3-4F022899F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28655">
            <a:off x="2419378" y="2247108"/>
            <a:ext cx="902511" cy="1969040"/>
          </a:xfrm>
          <a:prstGeom prst="rect">
            <a:avLst/>
          </a:prstGeom>
        </p:spPr>
      </p:pic>
      <p:pic>
        <p:nvPicPr>
          <p:cNvPr id="16" name="Graphic 15" descr="Lightning bolt with solid fill">
            <a:extLst>
              <a:ext uri="{FF2B5EF4-FFF2-40B4-BE49-F238E27FC236}">
                <a16:creationId xmlns:a16="http://schemas.microsoft.com/office/drawing/2014/main" id="{71C7661B-B8D8-61FF-285F-4844C8659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42198">
            <a:off x="8785001" y="2434995"/>
            <a:ext cx="870842" cy="1462485"/>
          </a:xfrm>
          <a:prstGeom prst="rect">
            <a:avLst/>
          </a:prstGeom>
        </p:spPr>
      </p:pic>
      <p:pic>
        <p:nvPicPr>
          <p:cNvPr id="17" name="Graphic 16" descr="Lightning bolt with solid fill">
            <a:extLst>
              <a:ext uri="{FF2B5EF4-FFF2-40B4-BE49-F238E27FC236}">
                <a16:creationId xmlns:a16="http://schemas.microsoft.com/office/drawing/2014/main" id="{3DAD4A6F-230A-E560-AAB9-8F76342ED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184479">
            <a:off x="7523761" y="2697074"/>
            <a:ext cx="824104" cy="2469933"/>
          </a:xfrm>
          <a:prstGeom prst="rect">
            <a:avLst/>
          </a:prstGeom>
        </p:spPr>
      </p:pic>
      <p:pic>
        <p:nvPicPr>
          <p:cNvPr id="18" name="Graphic 17" descr="Lightning bolt with solid fill">
            <a:extLst>
              <a:ext uri="{FF2B5EF4-FFF2-40B4-BE49-F238E27FC236}">
                <a16:creationId xmlns:a16="http://schemas.microsoft.com/office/drawing/2014/main" id="{45F8CFC0-2E26-93E0-8BA3-12BF274E5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145348">
            <a:off x="5834828" y="2712591"/>
            <a:ext cx="732073" cy="2424201"/>
          </a:xfrm>
          <a:prstGeom prst="rect">
            <a:avLst/>
          </a:prstGeom>
        </p:spPr>
      </p:pic>
      <p:pic>
        <p:nvPicPr>
          <p:cNvPr id="19" name="Graphic 18" descr="Lightning bolt with solid fill">
            <a:extLst>
              <a:ext uri="{FF2B5EF4-FFF2-40B4-BE49-F238E27FC236}">
                <a16:creationId xmlns:a16="http://schemas.microsoft.com/office/drawing/2014/main" id="{D283519F-56B0-E64C-C72E-DC8AFDAAB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48314">
            <a:off x="3702623" y="3017909"/>
            <a:ext cx="976968" cy="256885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EC34A65-69BE-1D43-E483-FE5ABCD119E4}"/>
              </a:ext>
            </a:extLst>
          </p:cNvPr>
          <p:cNvGrpSpPr/>
          <p:nvPr/>
        </p:nvGrpSpPr>
        <p:grpSpPr>
          <a:xfrm>
            <a:off x="2441988" y="146454"/>
            <a:ext cx="7162338" cy="3592842"/>
            <a:chOff x="2441988" y="146454"/>
            <a:chExt cx="7162338" cy="3592842"/>
          </a:xfrm>
        </p:grpSpPr>
        <p:pic>
          <p:nvPicPr>
            <p:cNvPr id="1026" name="Picture 2" descr="Cloud Shape PNG Transparent Images Free Download | Vector Files | Pngtree">
              <a:extLst>
                <a:ext uri="{FF2B5EF4-FFF2-40B4-BE49-F238E27FC236}">
                  <a16:creationId xmlns:a16="http://schemas.microsoft.com/office/drawing/2014/main" id="{31AF9C6B-2CAA-BAAC-B44C-086951AA7F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667" r="98333">
                          <a14:foregroundMark x1="5556" y1="65000" x2="5556" y2="65000"/>
                          <a14:foregroundMark x1="96389" y1="65000" x2="96389" y2="65000"/>
                          <a14:foregroundMark x1="1944" y1="65000" x2="1944" y2="65000"/>
                          <a14:foregroundMark x1="98333" y1="64167" x2="98333" y2="6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36" b="14769"/>
            <a:stretch/>
          </p:blipFill>
          <p:spPr bwMode="auto">
            <a:xfrm>
              <a:off x="2931746" y="146454"/>
              <a:ext cx="6189521" cy="3592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ontent Placeholder 2">
              <a:extLst>
                <a:ext uri="{FF2B5EF4-FFF2-40B4-BE49-F238E27FC236}">
                  <a16:creationId xmlns:a16="http://schemas.microsoft.com/office/drawing/2014/main" id="{E835C78B-1932-48C5-6FF7-D17B7AD08F6F}"/>
                </a:ext>
              </a:extLst>
            </p:cNvPr>
            <p:cNvSpPr txBox="1">
              <a:spLocks/>
            </p:cNvSpPr>
            <p:nvPr/>
          </p:nvSpPr>
          <p:spPr>
            <a:xfrm>
              <a:off x="2441988" y="935529"/>
              <a:ext cx="7162338" cy="211386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22376">
                <a:spcBef>
                  <a:spcPts val="948"/>
                </a:spcBef>
                <a:buNone/>
              </a:pPr>
              <a:r>
                <a:rPr lang="en-SG" sz="3476" b="1" kern="1200" dirty="0">
                  <a:ln/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Political system &amp; </a:t>
              </a:r>
            </a:p>
            <a:p>
              <a:pPr marL="0" indent="0" algn="ctr" defTabSz="722376">
                <a:spcBef>
                  <a:spcPts val="948"/>
                </a:spcBef>
                <a:buNone/>
              </a:pPr>
              <a:r>
                <a:rPr lang="en-SG" sz="3476" b="1" kern="1200" dirty="0">
                  <a:ln/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the Government </a:t>
              </a:r>
            </a:p>
            <a:p>
              <a:pPr marL="0" indent="0" algn="ctr" defTabSz="722376">
                <a:spcBef>
                  <a:spcPts val="948"/>
                </a:spcBef>
                <a:buNone/>
              </a:pPr>
              <a:r>
                <a:rPr lang="en-SG" sz="3476" b="1" kern="1200" dirty="0">
                  <a:ln/>
                  <a:solidFill>
                    <a:srgbClr val="0070C0"/>
                  </a:solidFill>
                  <a:latin typeface="+mn-lt"/>
                  <a:ea typeface="+mn-ea"/>
                  <a:cs typeface="+mn-cs"/>
                </a:rPr>
                <a:t>of a country shapes: </a:t>
              </a:r>
              <a:endParaRPr lang="en-SG" sz="4400" b="1" dirty="0">
                <a:ln/>
                <a:solidFill>
                  <a:srgbClr val="0070C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9491C4-D296-144B-28AD-3BEA65A36864}"/>
              </a:ext>
            </a:extLst>
          </p:cNvPr>
          <p:cNvGrpSpPr/>
          <p:nvPr/>
        </p:nvGrpSpPr>
        <p:grpSpPr>
          <a:xfrm>
            <a:off x="834924" y="3965005"/>
            <a:ext cx="2489173" cy="973986"/>
            <a:chOff x="1730134" y="4170239"/>
            <a:chExt cx="2489173" cy="973986"/>
          </a:xfrm>
        </p:grpSpPr>
        <p:sp>
          <p:nvSpPr>
            <p:cNvPr id="66566" name="Oval 8">
              <a:extLst>
                <a:ext uri="{FF2B5EF4-FFF2-40B4-BE49-F238E27FC236}">
                  <a16:creationId xmlns:a16="http://schemas.microsoft.com/office/drawing/2014/main" id="{1321266E-A676-49D0-96A4-F1C8A8CA7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0134" y="4170239"/>
              <a:ext cx="2489173" cy="973986"/>
            </a:xfrm>
            <a:prstGeom prst="ellipse">
              <a:avLst/>
            </a:prstGeom>
            <a:solidFill>
              <a:srgbClr val="FFC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¡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SG" altLang="en-US" sz="4000">
                <a:solidFill>
                  <a:srgbClr val="000000"/>
                </a:solidFill>
              </a:endParaRPr>
            </a:p>
          </p:txBody>
        </p:sp>
        <p:sp>
          <p:nvSpPr>
            <p:cNvPr id="66571" name="TextBox 13">
              <a:extLst>
                <a:ext uri="{FF2B5EF4-FFF2-40B4-BE49-F238E27FC236}">
                  <a16:creationId xmlns:a16="http://schemas.microsoft.com/office/drawing/2014/main" id="{0CFD9B3B-0CBD-4826-9534-ABD7D76621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7563" y="4214466"/>
              <a:ext cx="195684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¡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361188">
                <a:spcBef>
                  <a:spcPct val="0"/>
                </a:spcBef>
                <a:spcAft>
                  <a:spcPts val="600"/>
                </a:spcAft>
                <a:buClrTx/>
                <a:buNone/>
              </a:pPr>
              <a:r>
                <a:rPr lang="en-GB" altLang="en-US" sz="4800" kern="1200" dirty="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</a:t>
              </a:r>
              <a:r>
                <a:rPr lang="en-GB" altLang="en-US" kern="1200" dirty="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olitical</a:t>
              </a:r>
              <a:endParaRPr lang="en-SG" altLang="en-US" sz="4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CD5D01-549C-D33F-8F30-094C0D90268F}"/>
              </a:ext>
            </a:extLst>
          </p:cNvPr>
          <p:cNvGrpSpPr/>
          <p:nvPr/>
        </p:nvGrpSpPr>
        <p:grpSpPr>
          <a:xfrm>
            <a:off x="8821238" y="3754206"/>
            <a:ext cx="3044212" cy="973986"/>
            <a:chOff x="7850195" y="4052296"/>
            <a:chExt cx="3044212" cy="973986"/>
          </a:xfrm>
        </p:grpSpPr>
        <p:sp>
          <p:nvSpPr>
            <p:cNvPr id="66570" name="Oval 12">
              <a:extLst>
                <a:ext uri="{FF2B5EF4-FFF2-40B4-BE49-F238E27FC236}">
                  <a16:creationId xmlns:a16="http://schemas.microsoft.com/office/drawing/2014/main" id="{55C9097A-6C24-4824-B22B-D2C44A25D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0195" y="4052296"/>
              <a:ext cx="3044212" cy="973986"/>
            </a:xfrm>
            <a:prstGeom prst="ellipse">
              <a:avLst/>
            </a:prstGeom>
            <a:solidFill>
              <a:srgbClr val="7030A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¡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SG" altLang="en-US" sz="4000">
                <a:solidFill>
                  <a:srgbClr val="000000"/>
                </a:solidFill>
              </a:endParaRPr>
            </a:p>
          </p:txBody>
        </p:sp>
        <p:sp>
          <p:nvSpPr>
            <p:cNvPr id="66575" name="TextBox 18">
              <a:extLst>
                <a:ext uri="{FF2B5EF4-FFF2-40B4-BE49-F238E27FC236}">
                  <a16:creationId xmlns:a16="http://schemas.microsoft.com/office/drawing/2014/main" id="{7C23FE7D-CA7B-47F3-8418-662EA67C4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1344" y="4067989"/>
              <a:ext cx="256658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¡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361188">
                <a:spcBef>
                  <a:spcPct val="0"/>
                </a:spcBef>
                <a:spcAft>
                  <a:spcPts val="600"/>
                </a:spcAft>
                <a:buClrTx/>
                <a:buNone/>
              </a:pPr>
              <a:r>
                <a:rPr lang="en-GB" altLang="en-US" sz="4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  <a:r>
                <a:rPr lang="en-GB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nv &amp; </a:t>
              </a:r>
              <a:r>
                <a:rPr lang="en-GB" altLang="en-US" sz="4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</a:t>
              </a:r>
              <a:r>
                <a:rPr lang="en-GB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egal</a:t>
              </a:r>
              <a:endParaRPr lang="en-SG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B4474C4-C53D-DC12-473D-C26EDA47040E}"/>
              </a:ext>
            </a:extLst>
          </p:cNvPr>
          <p:cNvGrpSpPr/>
          <p:nvPr/>
        </p:nvGrpSpPr>
        <p:grpSpPr>
          <a:xfrm>
            <a:off x="2130444" y="5112580"/>
            <a:ext cx="2726765" cy="973986"/>
            <a:chOff x="2741730" y="5176914"/>
            <a:chExt cx="2726765" cy="973986"/>
          </a:xfrm>
        </p:grpSpPr>
        <p:sp>
          <p:nvSpPr>
            <p:cNvPr id="66567" name="Oval 9">
              <a:extLst>
                <a:ext uri="{FF2B5EF4-FFF2-40B4-BE49-F238E27FC236}">
                  <a16:creationId xmlns:a16="http://schemas.microsoft.com/office/drawing/2014/main" id="{93B984AA-B06D-42D7-8BCD-C368EBA3B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730" y="5176914"/>
              <a:ext cx="2726765" cy="973986"/>
            </a:xfrm>
            <a:prstGeom prst="ellipse">
              <a:avLst/>
            </a:prstGeom>
            <a:solidFill>
              <a:srgbClr val="CCFF66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¡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SG" altLang="en-US" sz="4000">
                <a:solidFill>
                  <a:srgbClr val="000000"/>
                </a:solidFill>
              </a:endParaRPr>
            </a:p>
          </p:txBody>
        </p:sp>
        <p:sp>
          <p:nvSpPr>
            <p:cNvPr id="66572" name="TextBox 14">
              <a:extLst>
                <a:ext uri="{FF2B5EF4-FFF2-40B4-BE49-F238E27FC236}">
                  <a16:creationId xmlns:a16="http://schemas.microsoft.com/office/drawing/2014/main" id="{8278B39A-F591-4AD3-9B91-B80C095E4F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5013" y="5249487"/>
              <a:ext cx="226456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¡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361188">
                <a:spcBef>
                  <a:spcPct val="0"/>
                </a:spcBef>
                <a:spcAft>
                  <a:spcPts val="600"/>
                </a:spcAft>
                <a:buClrTx/>
                <a:buNone/>
              </a:pPr>
              <a:r>
                <a:rPr lang="en-GB" altLang="en-US" sz="4800" kern="1200" dirty="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</a:t>
              </a:r>
              <a:r>
                <a:rPr lang="en-GB" altLang="en-US" kern="1200" dirty="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conomical</a:t>
              </a:r>
              <a:endParaRPr lang="en-SG" altLang="en-US" sz="4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1B827A-0750-15A4-ABC8-71DD936A3070}"/>
              </a:ext>
            </a:extLst>
          </p:cNvPr>
          <p:cNvGrpSpPr/>
          <p:nvPr/>
        </p:nvGrpSpPr>
        <p:grpSpPr>
          <a:xfrm>
            <a:off x="5334221" y="4969347"/>
            <a:ext cx="2264561" cy="1424392"/>
            <a:chOff x="5707993" y="5177992"/>
            <a:chExt cx="2264561" cy="1424392"/>
          </a:xfrm>
        </p:grpSpPr>
        <p:sp>
          <p:nvSpPr>
            <p:cNvPr id="66568" name="Oval 10">
              <a:extLst>
                <a:ext uri="{FF2B5EF4-FFF2-40B4-BE49-F238E27FC236}">
                  <a16:creationId xmlns:a16="http://schemas.microsoft.com/office/drawing/2014/main" id="{33972E04-28EF-48D9-BAAA-4DCCE1E35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993" y="5177992"/>
              <a:ext cx="2264561" cy="1424392"/>
            </a:xfrm>
            <a:prstGeom prst="ellipse">
              <a:avLst/>
            </a:prstGeom>
            <a:solidFill>
              <a:srgbClr val="0070C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¡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SG" altLang="en-US" sz="4000">
                <a:solidFill>
                  <a:srgbClr val="000000"/>
                </a:solidFill>
              </a:endParaRPr>
            </a:p>
          </p:txBody>
        </p:sp>
        <p:sp>
          <p:nvSpPr>
            <p:cNvPr id="66573" name="TextBox 15">
              <a:extLst>
                <a:ext uri="{FF2B5EF4-FFF2-40B4-BE49-F238E27FC236}">
                  <a16:creationId xmlns:a16="http://schemas.microsoft.com/office/drawing/2014/main" id="{2872D529-0DBA-497A-8045-37187D820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9935" y="5217782"/>
              <a:ext cx="1882909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¡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361188">
                <a:spcBef>
                  <a:spcPct val="0"/>
                </a:spcBef>
                <a:spcAft>
                  <a:spcPts val="600"/>
                </a:spcAft>
                <a:buClrTx/>
                <a:buNone/>
              </a:pPr>
              <a:r>
                <a:rPr lang="en-GB" altLang="en-US" sz="4800" kern="1200" dirty="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</a:t>
              </a:r>
              <a:r>
                <a:rPr lang="en-GB" altLang="en-US" kern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ocial-cultural</a:t>
              </a:r>
              <a:endParaRPr lang="en-SG" alt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770E055-89C9-96E9-11A5-71FFBAE00076}"/>
              </a:ext>
            </a:extLst>
          </p:cNvPr>
          <p:cNvGrpSpPr/>
          <p:nvPr/>
        </p:nvGrpSpPr>
        <p:grpSpPr>
          <a:xfrm>
            <a:off x="7659583" y="4884200"/>
            <a:ext cx="3044212" cy="973986"/>
            <a:chOff x="7205106" y="5173452"/>
            <a:chExt cx="3044212" cy="973986"/>
          </a:xfrm>
        </p:grpSpPr>
        <p:sp>
          <p:nvSpPr>
            <p:cNvPr id="66569" name="Oval 11">
              <a:extLst>
                <a:ext uri="{FF2B5EF4-FFF2-40B4-BE49-F238E27FC236}">
                  <a16:creationId xmlns:a16="http://schemas.microsoft.com/office/drawing/2014/main" id="{20BA32CA-0CB6-43ED-89F0-1533F52F1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5106" y="5173452"/>
              <a:ext cx="3044212" cy="973986"/>
            </a:xfrm>
            <a:prstGeom prst="ellipse">
              <a:avLst/>
            </a:prstGeom>
            <a:solidFill>
              <a:srgbClr val="FFFF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¡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SG" altLang="en-US" sz="4000">
                <a:solidFill>
                  <a:srgbClr val="000000"/>
                </a:solidFill>
              </a:endParaRPr>
            </a:p>
          </p:txBody>
        </p:sp>
        <p:sp>
          <p:nvSpPr>
            <p:cNvPr id="66574" name="TextBox 17">
              <a:extLst>
                <a:ext uri="{FF2B5EF4-FFF2-40B4-BE49-F238E27FC236}">
                  <a16:creationId xmlns:a16="http://schemas.microsoft.com/office/drawing/2014/main" id="{5940EE3C-E3E2-4D51-B61B-677E787676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2384" y="5233832"/>
              <a:ext cx="287992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¡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361188">
                <a:spcBef>
                  <a:spcPct val="0"/>
                </a:spcBef>
                <a:spcAft>
                  <a:spcPts val="600"/>
                </a:spcAft>
                <a:buClrTx/>
                <a:buNone/>
              </a:pPr>
              <a:r>
                <a:rPr lang="en-GB" altLang="en-US" sz="4800" kern="1200" dirty="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</a:t>
              </a:r>
              <a:r>
                <a:rPr lang="en-GB" altLang="en-US" kern="1200" dirty="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echnological</a:t>
              </a:r>
              <a:endParaRPr lang="en-SG" altLang="en-US" sz="4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A9186-8EC5-C085-C960-DCACC7522C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13" r="31518"/>
          <a:stretch/>
        </p:blipFill>
        <p:spPr>
          <a:xfrm>
            <a:off x="990600" y="0"/>
            <a:ext cx="10036629" cy="67318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3708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Legal forces that affect global trade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Legal systems</a:t>
            </a:r>
          </a:p>
          <a:p>
            <a:r>
              <a:rPr lang="en-SG" dirty="0"/>
              <a:t>International legal forces</a:t>
            </a:r>
          </a:p>
          <a:p>
            <a:r>
              <a:rPr lang="en-SG" dirty="0"/>
              <a:t>Intellectual property rights</a:t>
            </a:r>
          </a:p>
          <a:p>
            <a:r>
              <a:rPr lang="en-SG" b="1" dirty="0">
                <a:solidFill>
                  <a:srgbClr val="0070C0"/>
                </a:solidFill>
              </a:rPr>
              <a:t>Competition Laws / Antitrust Laws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9924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" y="6138697"/>
            <a:ext cx="2552192" cy="599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300" y="6138697"/>
            <a:ext cx="1485900" cy="60644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38828" y="576196"/>
            <a:ext cx="5091412" cy="1503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60" baseline="0">
                <a:solidFill>
                  <a:schemeClr val="accent6"/>
                </a:solidFill>
                <a:latin typeface="Articulate Narrow" panose="02000506040000020004" pitchFamily="2" charset="0"/>
                <a:ea typeface="+mj-ea"/>
                <a:cs typeface="+mj-cs"/>
              </a:defRPr>
            </a:lvl1pPr>
          </a:lstStyle>
          <a:p>
            <a:r>
              <a:rPr lang="en-SG" dirty="0"/>
              <a:t>Competition Laws / Antitrust Laws 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38828" y="2041742"/>
            <a:ext cx="4421687" cy="37578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2156460" y="2714102"/>
            <a:ext cx="7863840" cy="3238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dirty="0"/>
              <a:t>Intended to </a:t>
            </a:r>
            <a:r>
              <a:rPr lang="en-SG" sz="3200" b="1" dirty="0"/>
              <a:t>prevent inappropriately large concentrations of economic power, such as monopolies</a:t>
            </a:r>
          </a:p>
          <a:p>
            <a:r>
              <a:rPr lang="en-SG" sz="3200" dirty="0"/>
              <a:t>Government against business or business against another</a:t>
            </a:r>
          </a:p>
          <a:p>
            <a:pPr marL="0" indent="0">
              <a:buNone/>
            </a:pPr>
            <a:endParaRPr lang="en-SG" sz="3200" dirty="0"/>
          </a:p>
          <a:p>
            <a:endParaRPr lang="en-SG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7655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2ABD19-DB32-4B36-86F7-16C785E2248E}"/>
              </a:ext>
            </a:extLst>
          </p:cNvPr>
          <p:cNvSpPr txBox="1"/>
          <p:nvPr/>
        </p:nvSpPr>
        <p:spPr>
          <a:xfrm>
            <a:off x="884988" y="481263"/>
            <a:ext cx="9237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b="0" i="0" dirty="0">
                <a:effectLst/>
                <a:latin typeface="Roboto" panose="02000000000000000000" pitchFamily="2" charset="0"/>
              </a:rPr>
              <a:t>Tencent's boss vows "compliance" with China regulators on anti-monopoly laws</a:t>
            </a:r>
          </a:p>
        </p:txBody>
      </p:sp>
      <p:pic>
        <p:nvPicPr>
          <p:cNvPr id="5" name="Online Media 4" title="China's anti-trust regulator fines tech giants, including Baidu and Tencent">
            <a:hlinkClick r:id="" action="ppaction://media"/>
            <a:extLst>
              <a:ext uri="{FF2B5EF4-FFF2-40B4-BE49-F238E27FC236}">
                <a16:creationId xmlns:a16="http://schemas.microsoft.com/office/drawing/2014/main" id="{73CDE574-2008-4126-BB85-C170AEB6FE5F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884988" y="1084208"/>
            <a:ext cx="8955607" cy="5059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6DC565-BE1D-29B9-0B32-A9D0D3D5C8CC}"/>
              </a:ext>
            </a:extLst>
          </p:cNvPr>
          <p:cNvSpPr txBox="1"/>
          <p:nvPr/>
        </p:nvSpPr>
        <p:spPr>
          <a:xfrm>
            <a:off x="639041" y="6376737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Stop at 1:17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003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/>
          <p:cNvSpPr txBox="1"/>
          <p:nvPr/>
        </p:nvSpPr>
        <p:spPr>
          <a:xfrm>
            <a:off x="2148840" y="1828800"/>
            <a:ext cx="76657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400" dirty="0">
                <a:solidFill>
                  <a:schemeClr val="bg1"/>
                </a:solidFill>
              </a:rPr>
              <a:t>Is the country’s political and legal forces </a:t>
            </a:r>
            <a:r>
              <a:rPr lang="en-SG" sz="4400">
                <a:solidFill>
                  <a:schemeClr val="bg1"/>
                </a:solidFill>
              </a:rPr>
              <a:t>favourable to </a:t>
            </a:r>
            <a:r>
              <a:rPr lang="en-SG" sz="4400" dirty="0">
                <a:solidFill>
                  <a:schemeClr val="bg1"/>
                </a:solidFill>
              </a:rPr>
              <a:t>your business?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1347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9B868-736A-4500-9DF6-AA842F9661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36216" y="1991995"/>
            <a:ext cx="6081712" cy="3997325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SG" sz="2600" dirty="0"/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sz="2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(1) identify a </a:t>
            </a:r>
            <a:r>
              <a:rPr lang="en-US" sz="26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real-world event/issue</a:t>
            </a:r>
            <a:r>
              <a:rPr lang="en-US" sz="2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that has an impact on Singapore. The event/issue must be within the recent six (6) months and is still evolving, and </a:t>
            </a:r>
            <a:endParaRPr lang="en-SG" sz="2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sz="2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(2) elaborate on how the event/issue might </a:t>
            </a:r>
            <a:r>
              <a:rPr lang="en-US" sz="26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have an impact on Singapore by considering the Political (PESTLE) factor.</a:t>
            </a:r>
            <a:endParaRPr lang="en-SG" sz="26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SG" sz="2600" dirty="0"/>
              <a:t>Write </a:t>
            </a:r>
            <a:r>
              <a:rPr lang="en-SG" sz="2600" u="sng" dirty="0">
                <a:solidFill>
                  <a:srgbClr val="0070C0"/>
                </a:solidFill>
              </a:rPr>
              <a:t> less than 200 words</a:t>
            </a:r>
            <a:endParaRPr lang="en-SG" sz="2600" dirty="0"/>
          </a:p>
          <a:p>
            <a:pPr marL="0" indent="0">
              <a:lnSpc>
                <a:spcPct val="120000"/>
              </a:lnSpc>
              <a:buNone/>
            </a:pPr>
            <a:endParaRPr lang="en-SG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85A44-F488-E424-5FB5-10F428C621F9}"/>
              </a:ext>
            </a:extLst>
          </p:cNvPr>
          <p:cNvSpPr txBox="1"/>
          <p:nvPr/>
        </p:nvSpPr>
        <p:spPr>
          <a:xfrm>
            <a:off x="5736216" y="668274"/>
            <a:ext cx="4429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ICA 1 (40%)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833D7D-E042-56EB-C801-792DB8E0A888}"/>
              </a:ext>
            </a:extLst>
          </p:cNvPr>
          <p:cNvSpPr txBox="1">
            <a:spLocks/>
          </p:cNvSpPr>
          <p:nvPr/>
        </p:nvSpPr>
        <p:spPr>
          <a:xfrm>
            <a:off x="481348" y="330071"/>
            <a:ext cx="4429896" cy="5945679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1"/>
              </a:buClr>
              <a:buNone/>
            </a:pPr>
            <a:r>
              <a:rPr lang="en-SG" sz="3200" u="sng" dirty="0">
                <a:solidFill>
                  <a:schemeClr val="bg1"/>
                </a:solidFill>
                <a:latin typeface="+mj-lt"/>
              </a:rPr>
              <a:t>Political factors: </a:t>
            </a:r>
          </a:p>
          <a:p>
            <a:pPr marL="0" indent="0">
              <a:buClr>
                <a:schemeClr val="bg1"/>
              </a:buClr>
              <a:buNone/>
            </a:pPr>
            <a:endParaRPr lang="en-SG" sz="3200" u="sng" dirty="0">
              <a:solidFill>
                <a:schemeClr val="bg1"/>
              </a:solidFill>
              <a:latin typeface="+mj-lt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SG" sz="3200" dirty="0">
                <a:solidFill>
                  <a:schemeClr val="bg1"/>
                </a:solidFill>
                <a:latin typeface="+mj-lt"/>
              </a:rPr>
              <a:t>Governments &amp; ownership of business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endParaRPr lang="en-SG" sz="3200" dirty="0">
              <a:solidFill>
                <a:schemeClr val="bg1"/>
              </a:solidFill>
              <a:latin typeface="+mj-lt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SG" sz="3200" dirty="0">
                <a:solidFill>
                  <a:schemeClr val="bg1"/>
                </a:solidFill>
                <a:latin typeface="+mj-lt"/>
              </a:rPr>
              <a:t>Government stability &amp; protection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endParaRPr lang="en-SG" sz="3200" dirty="0">
              <a:solidFill>
                <a:schemeClr val="bg1"/>
              </a:solidFill>
              <a:latin typeface="+mj-lt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SG" sz="3200" dirty="0">
                <a:solidFill>
                  <a:schemeClr val="bg1"/>
                </a:solidFill>
                <a:latin typeface="+mj-lt"/>
              </a:rPr>
              <a:t>Government intervention in trade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016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Political system – </a:t>
            </a:r>
            <a:br>
              <a:rPr lang="en-SG" dirty="0"/>
            </a:br>
            <a:br>
              <a:rPr lang="en-SG" dirty="0"/>
            </a:br>
            <a:r>
              <a:rPr lang="en-SG" sz="2800" dirty="0"/>
              <a:t>the system of government in a nation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800" dirty="0"/>
              <a:t>Two dimensions: </a:t>
            </a:r>
          </a:p>
          <a:p>
            <a:pPr marL="0" indent="0">
              <a:buNone/>
            </a:pPr>
            <a:endParaRPr lang="en-SG" sz="2800" dirty="0"/>
          </a:p>
          <a:p>
            <a:r>
              <a:rPr lang="en-SG" sz="2800" dirty="0"/>
              <a:t>Collectivism                                    Individualism</a:t>
            </a:r>
          </a:p>
          <a:p>
            <a:endParaRPr lang="en-SG" sz="2800" dirty="0"/>
          </a:p>
          <a:p>
            <a:r>
              <a:rPr lang="en-SG" sz="2800" dirty="0"/>
              <a:t>Democracy                                      Totalitarianism</a:t>
            </a:r>
          </a:p>
        </p:txBody>
      </p:sp>
      <p:pic>
        <p:nvPicPr>
          <p:cNvPr id="1026" name="Picture 2" descr="Image result for arrow 2 w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52006"/>
            <a:ext cx="2190750" cy="5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arrow 2 w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64" y="4220697"/>
            <a:ext cx="2288685" cy="5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Why Team Building Is So Important For Your Company">
            <a:extLst>
              <a:ext uri="{FF2B5EF4-FFF2-40B4-BE49-F238E27FC236}">
                <a16:creationId xmlns:a16="http://schemas.microsoft.com/office/drawing/2014/main" id="{B5D825BD-E8D9-42E9-9EBF-3CB6E41DAE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7E79CD-6B34-4546-A684-1DDAF0EACB14}"/>
              </a:ext>
            </a:extLst>
          </p:cNvPr>
          <p:cNvSpPr/>
          <p:nvPr/>
        </p:nvSpPr>
        <p:spPr>
          <a:xfrm>
            <a:off x="6758151" y="2207692"/>
            <a:ext cx="1051035" cy="85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/>
              <a:t>1.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F67E7A-23DB-4BD0-BBD1-133C39341421}"/>
              </a:ext>
            </a:extLst>
          </p:cNvPr>
          <p:cNvSpPr/>
          <p:nvPr/>
        </p:nvSpPr>
        <p:spPr>
          <a:xfrm>
            <a:off x="6707060" y="4796281"/>
            <a:ext cx="1051035" cy="85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/>
              <a:t>2.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159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Political system – </a:t>
            </a:r>
            <a:br>
              <a:rPr lang="en-SG" dirty="0"/>
            </a:br>
            <a:br>
              <a:rPr lang="en-SG" dirty="0"/>
            </a:br>
            <a:r>
              <a:rPr lang="en-SG" sz="2800" dirty="0"/>
              <a:t>the system of government in a nation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800" dirty="0">
                <a:solidFill>
                  <a:schemeClr val="bg1"/>
                </a:solidFill>
              </a:rPr>
              <a:t>Two dimensions: </a:t>
            </a:r>
          </a:p>
          <a:p>
            <a:pPr marL="0" indent="0">
              <a:buNone/>
            </a:pPr>
            <a:endParaRPr lang="en-SG" sz="2800" dirty="0"/>
          </a:p>
          <a:p>
            <a:r>
              <a:rPr lang="en-SG" sz="2800" dirty="0"/>
              <a:t>Collectivism                                    Individualism</a:t>
            </a:r>
          </a:p>
          <a:p>
            <a:endParaRPr lang="en-SG" sz="2800" dirty="0"/>
          </a:p>
          <a:p>
            <a:r>
              <a:rPr lang="en-SG" sz="2800" dirty="0"/>
              <a:t>Democracy                                      Totalitarianism</a:t>
            </a:r>
          </a:p>
        </p:txBody>
      </p:sp>
      <p:pic>
        <p:nvPicPr>
          <p:cNvPr id="1026" name="Picture 2" descr="Image result for arrow 2 w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52006"/>
            <a:ext cx="2190750" cy="5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arrow 2 w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64" y="4220697"/>
            <a:ext cx="2288685" cy="5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Why Team Building Is So Important For Your Company">
            <a:extLst>
              <a:ext uri="{FF2B5EF4-FFF2-40B4-BE49-F238E27FC236}">
                <a16:creationId xmlns:a16="http://schemas.microsoft.com/office/drawing/2014/main" id="{B5D825BD-E8D9-42E9-9EBF-3CB6E41DAE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7E79CD-6B34-4546-A684-1DDAF0EACB14}"/>
              </a:ext>
            </a:extLst>
          </p:cNvPr>
          <p:cNvSpPr/>
          <p:nvPr/>
        </p:nvSpPr>
        <p:spPr>
          <a:xfrm>
            <a:off x="6758151" y="2207692"/>
            <a:ext cx="1051035" cy="85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/>
              <a:t>1.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F67E7A-23DB-4BD0-BBD1-133C39341421}"/>
              </a:ext>
            </a:extLst>
          </p:cNvPr>
          <p:cNvSpPr/>
          <p:nvPr/>
        </p:nvSpPr>
        <p:spPr>
          <a:xfrm>
            <a:off x="6707060" y="4796281"/>
            <a:ext cx="1051035" cy="85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/>
              <a:t>2.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FEF130-012D-4763-B2AD-4B966502A075}"/>
              </a:ext>
            </a:extLst>
          </p:cNvPr>
          <p:cNvSpPr/>
          <p:nvPr/>
        </p:nvSpPr>
        <p:spPr>
          <a:xfrm>
            <a:off x="3594538" y="3825766"/>
            <a:ext cx="8208579" cy="20705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68854-FE18-434C-9C5F-2F63ACF8A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151" y="3696849"/>
            <a:ext cx="4000500" cy="3000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C92264-C0B0-46CF-89CA-52CAD8265E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83" r="11773"/>
          <a:stretch/>
        </p:blipFill>
        <p:spPr>
          <a:xfrm>
            <a:off x="8092096" y="151631"/>
            <a:ext cx="4013489" cy="3000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265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Political system – </a:t>
            </a:r>
            <a:br>
              <a:rPr lang="en-SG" dirty="0"/>
            </a:br>
            <a:br>
              <a:rPr lang="en-SG" dirty="0"/>
            </a:br>
            <a:r>
              <a:rPr lang="en-SG" sz="2800" dirty="0"/>
              <a:t>the system of government in a nation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800" dirty="0"/>
              <a:t>Two dimensions: </a:t>
            </a:r>
          </a:p>
          <a:p>
            <a:pPr marL="0" indent="0">
              <a:buNone/>
            </a:pPr>
            <a:endParaRPr lang="en-SG" sz="2800" dirty="0"/>
          </a:p>
          <a:p>
            <a:r>
              <a:rPr lang="en-SG" sz="2800" dirty="0"/>
              <a:t>Collectivism                                    Individualism</a:t>
            </a:r>
          </a:p>
          <a:p>
            <a:endParaRPr lang="en-SG" sz="2800" dirty="0"/>
          </a:p>
          <a:p>
            <a:r>
              <a:rPr lang="en-SG" sz="2800" dirty="0"/>
              <a:t>Democracy                                      Totalitarianism</a:t>
            </a:r>
          </a:p>
        </p:txBody>
      </p:sp>
      <p:pic>
        <p:nvPicPr>
          <p:cNvPr id="1026" name="Picture 2" descr="Image result for arrow 2 w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52006"/>
            <a:ext cx="2190750" cy="5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arrow 2 w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64" y="4220697"/>
            <a:ext cx="2288685" cy="5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Why Team Building Is So Important For Your Company">
            <a:extLst>
              <a:ext uri="{FF2B5EF4-FFF2-40B4-BE49-F238E27FC236}">
                <a16:creationId xmlns:a16="http://schemas.microsoft.com/office/drawing/2014/main" id="{B5D825BD-E8D9-42E9-9EBF-3CB6E41DAE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7E79CD-6B34-4546-A684-1DDAF0EACB14}"/>
              </a:ext>
            </a:extLst>
          </p:cNvPr>
          <p:cNvSpPr/>
          <p:nvPr/>
        </p:nvSpPr>
        <p:spPr>
          <a:xfrm>
            <a:off x="6758151" y="2207692"/>
            <a:ext cx="1051035" cy="85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/>
              <a:t>1.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F67E7A-23DB-4BD0-BBD1-133C39341421}"/>
              </a:ext>
            </a:extLst>
          </p:cNvPr>
          <p:cNvSpPr/>
          <p:nvPr/>
        </p:nvSpPr>
        <p:spPr>
          <a:xfrm>
            <a:off x="6707060" y="4796281"/>
            <a:ext cx="1051035" cy="85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/>
              <a:t>2.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43108A-FA27-4C46-979E-1E9405D72FD9}"/>
              </a:ext>
            </a:extLst>
          </p:cNvPr>
          <p:cNvSpPr/>
          <p:nvPr/>
        </p:nvSpPr>
        <p:spPr>
          <a:xfrm>
            <a:off x="3635371" y="3894582"/>
            <a:ext cx="8114669" cy="2194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CC547C-2E32-44AD-8FEF-01B558CDFA69}"/>
              </a:ext>
            </a:extLst>
          </p:cNvPr>
          <p:cNvSpPr/>
          <p:nvPr/>
        </p:nvSpPr>
        <p:spPr>
          <a:xfrm>
            <a:off x="3383280" y="2889041"/>
            <a:ext cx="3200400" cy="126124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76637048-6B6B-47E2-BA7D-5545463BF48E}"/>
              </a:ext>
            </a:extLst>
          </p:cNvPr>
          <p:cNvSpPr/>
          <p:nvPr/>
        </p:nvSpPr>
        <p:spPr>
          <a:xfrm>
            <a:off x="3635371" y="4537847"/>
            <a:ext cx="4518029" cy="1834460"/>
          </a:xfrm>
          <a:prstGeom prst="wedgeEllipseCallout">
            <a:avLst>
              <a:gd name="adj1" fmla="val -21574"/>
              <a:gd name="adj2" fmla="val -7208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the collective well-being of the group</a:t>
            </a:r>
            <a:endParaRPr lang="en-SG" sz="3200" dirty="0">
              <a:solidFill>
                <a:srgbClr val="FF0000"/>
              </a:solidFill>
            </a:endParaRPr>
          </a:p>
        </p:txBody>
      </p:sp>
      <p:pic>
        <p:nvPicPr>
          <p:cNvPr id="12" name="Picture 2" descr="Group Of People Photos, Download Free Group Of People Stock Photos &amp; HD  Images">
            <a:extLst>
              <a:ext uri="{FF2B5EF4-FFF2-40B4-BE49-F238E27FC236}">
                <a16:creationId xmlns:a16="http://schemas.microsoft.com/office/drawing/2014/main" id="{45788911-117D-445C-96E0-C19986CCB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705" y="4010032"/>
            <a:ext cx="4188533" cy="271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on Your Lazy Ass Can Order McDonald's Right From Your Phone">
            <a:extLst>
              <a:ext uri="{FF2B5EF4-FFF2-40B4-BE49-F238E27FC236}">
                <a16:creationId xmlns:a16="http://schemas.microsoft.com/office/drawing/2014/main" id="{CAE21E77-9FF0-486A-AAB4-7421041A1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30676"/>
            <a:ext cx="4892040" cy="324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d News Tour &amp; Travel – Your Group Tour Professionals">
            <a:extLst>
              <a:ext uri="{FF2B5EF4-FFF2-40B4-BE49-F238E27FC236}">
                <a16:creationId xmlns:a16="http://schemas.microsoft.com/office/drawing/2014/main" id="{D8E37816-83AA-4E1A-B5EB-73D7CA898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45" y="2085"/>
            <a:ext cx="5604825" cy="280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ECF705C-1B1F-4152-B5A4-FC1B30739045}"/>
              </a:ext>
            </a:extLst>
          </p:cNvPr>
          <p:cNvSpPr/>
          <p:nvPr/>
        </p:nvSpPr>
        <p:spPr>
          <a:xfrm>
            <a:off x="0" y="2804498"/>
            <a:ext cx="3473963" cy="4042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32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441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Political system – </a:t>
            </a:r>
            <a:br>
              <a:rPr lang="en-SG" dirty="0"/>
            </a:br>
            <a:br>
              <a:rPr lang="en-SG" dirty="0"/>
            </a:br>
            <a:r>
              <a:rPr lang="en-SG" sz="2800" dirty="0"/>
              <a:t>the system of government in a nation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800" dirty="0"/>
              <a:t>Two dimensions: </a:t>
            </a:r>
          </a:p>
          <a:p>
            <a:pPr marL="0" indent="0">
              <a:buNone/>
            </a:pPr>
            <a:endParaRPr lang="en-SG" sz="2800" dirty="0"/>
          </a:p>
          <a:p>
            <a:r>
              <a:rPr lang="en-SG" sz="2800" dirty="0"/>
              <a:t>Collectivism                                    Individualism</a:t>
            </a:r>
          </a:p>
          <a:p>
            <a:endParaRPr lang="en-SG" sz="2800" dirty="0"/>
          </a:p>
          <a:p>
            <a:r>
              <a:rPr lang="en-SG" sz="2800" dirty="0"/>
              <a:t>Democracy                                      Totalitarianism</a:t>
            </a:r>
          </a:p>
        </p:txBody>
      </p:sp>
      <p:pic>
        <p:nvPicPr>
          <p:cNvPr id="1026" name="Picture 2" descr="Image result for arrow 2 w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52006"/>
            <a:ext cx="2190750" cy="5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arrow 2 w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64" y="4220697"/>
            <a:ext cx="2288685" cy="5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Why Team Building Is So Important For Your Company">
            <a:extLst>
              <a:ext uri="{FF2B5EF4-FFF2-40B4-BE49-F238E27FC236}">
                <a16:creationId xmlns:a16="http://schemas.microsoft.com/office/drawing/2014/main" id="{B5D825BD-E8D9-42E9-9EBF-3CB6E41DAE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7E79CD-6B34-4546-A684-1DDAF0EACB14}"/>
              </a:ext>
            </a:extLst>
          </p:cNvPr>
          <p:cNvSpPr/>
          <p:nvPr/>
        </p:nvSpPr>
        <p:spPr>
          <a:xfrm>
            <a:off x="6758151" y="2207692"/>
            <a:ext cx="1051035" cy="85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/>
              <a:t>1.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F67E7A-23DB-4BD0-BBD1-133C39341421}"/>
              </a:ext>
            </a:extLst>
          </p:cNvPr>
          <p:cNvSpPr/>
          <p:nvPr/>
        </p:nvSpPr>
        <p:spPr>
          <a:xfrm>
            <a:off x="6707060" y="4796281"/>
            <a:ext cx="1051035" cy="85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/>
              <a:t>2.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43108A-FA27-4C46-979E-1E9405D72FD9}"/>
              </a:ext>
            </a:extLst>
          </p:cNvPr>
          <p:cNvSpPr/>
          <p:nvPr/>
        </p:nvSpPr>
        <p:spPr>
          <a:xfrm>
            <a:off x="3635371" y="3894582"/>
            <a:ext cx="8114669" cy="2194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CC547C-2E32-44AD-8FEF-01B558CDFA69}"/>
              </a:ext>
            </a:extLst>
          </p:cNvPr>
          <p:cNvSpPr/>
          <p:nvPr/>
        </p:nvSpPr>
        <p:spPr>
          <a:xfrm>
            <a:off x="3383280" y="2889041"/>
            <a:ext cx="3200400" cy="126124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76637048-6B6B-47E2-BA7D-5545463BF48E}"/>
              </a:ext>
            </a:extLst>
          </p:cNvPr>
          <p:cNvSpPr/>
          <p:nvPr/>
        </p:nvSpPr>
        <p:spPr>
          <a:xfrm>
            <a:off x="3635371" y="4537847"/>
            <a:ext cx="4518029" cy="1834460"/>
          </a:xfrm>
          <a:prstGeom prst="wedgeEllipseCallout">
            <a:avLst>
              <a:gd name="adj1" fmla="val -21574"/>
              <a:gd name="adj2" fmla="val -7208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the collective well-being of the group</a:t>
            </a:r>
            <a:endParaRPr lang="en-SG" sz="3200" dirty="0">
              <a:solidFill>
                <a:srgbClr val="FF0000"/>
              </a:solidFill>
            </a:endParaRPr>
          </a:p>
        </p:txBody>
      </p:sp>
      <p:pic>
        <p:nvPicPr>
          <p:cNvPr id="12" name="Picture 2" descr="Group Of People Photos, Download Free Group Of People Stock Photos &amp; HD  Images">
            <a:extLst>
              <a:ext uri="{FF2B5EF4-FFF2-40B4-BE49-F238E27FC236}">
                <a16:creationId xmlns:a16="http://schemas.microsoft.com/office/drawing/2014/main" id="{45788911-117D-445C-96E0-C19986CCB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705" y="4010032"/>
            <a:ext cx="4188533" cy="271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on Your Lazy Ass Can Order McDonald's Right From Your Phone">
            <a:extLst>
              <a:ext uri="{FF2B5EF4-FFF2-40B4-BE49-F238E27FC236}">
                <a16:creationId xmlns:a16="http://schemas.microsoft.com/office/drawing/2014/main" id="{CAE21E77-9FF0-486A-AAB4-7421041A1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30676"/>
            <a:ext cx="4892040" cy="324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d News Tour &amp; Travel – Your Group Tour Professionals">
            <a:extLst>
              <a:ext uri="{FF2B5EF4-FFF2-40B4-BE49-F238E27FC236}">
                <a16:creationId xmlns:a16="http://schemas.microsoft.com/office/drawing/2014/main" id="{D8E37816-83AA-4E1A-B5EB-73D7CA898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45" y="2085"/>
            <a:ext cx="5604825" cy="280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ECF705C-1B1F-4152-B5A4-FC1B30739045}"/>
              </a:ext>
            </a:extLst>
          </p:cNvPr>
          <p:cNvSpPr/>
          <p:nvPr/>
        </p:nvSpPr>
        <p:spPr>
          <a:xfrm>
            <a:off x="0" y="2804498"/>
            <a:ext cx="3473963" cy="4042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32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What Is a Collectivist Culture? Individualism vs. Collectivism">
            <a:extLst>
              <a:ext uri="{FF2B5EF4-FFF2-40B4-BE49-F238E27FC236}">
                <a16:creationId xmlns:a16="http://schemas.microsoft.com/office/drawing/2014/main" id="{20B52889-23F6-4A22-9685-C58F3D781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45" y="0"/>
            <a:ext cx="122037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1866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Political system – </a:t>
            </a:r>
            <a:br>
              <a:rPr lang="en-SG" dirty="0"/>
            </a:br>
            <a:br>
              <a:rPr lang="en-SG" dirty="0"/>
            </a:br>
            <a:r>
              <a:rPr lang="en-SG" sz="2800" dirty="0"/>
              <a:t>the system of government in a nation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800" dirty="0"/>
              <a:t>Two dimensions: </a:t>
            </a:r>
          </a:p>
          <a:p>
            <a:pPr marL="0" indent="0">
              <a:buNone/>
            </a:pPr>
            <a:endParaRPr lang="en-SG" sz="2800" dirty="0"/>
          </a:p>
          <a:p>
            <a:r>
              <a:rPr lang="en-SG" sz="2800" dirty="0"/>
              <a:t>Collectivism                                    Individualism</a:t>
            </a:r>
          </a:p>
          <a:p>
            <a:endParaRPr lang="en-SG" sz="2800" dirty="0"/>
          </a:p>
          <a:p>
            <a:r>
              <a:rPr lang="en-SG" sz="2800" dirty="0"/>
              <a:t>Democracy                                      Totalitarianism</a:t>
            </a:r>
          </a:p>
        </p:txBody>
      </p:sp>
      <p:pic>
        <p:nvPicPr>
          <p:cNvPr id="1026" name="Picture 2" descr="Image result for arrow 2 w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52006"/>
            <a:ext cx="2190750" cy="5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arrow 2 w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64" y="4220697"/>
            <a:ext cx="2288685" cy="5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Why Team Building Is So Important For Your Company">
            <a:extLst>
              <a:ext uri="{FF2B5EF4-FFF2-40B4-BE49-F238E27FC236}">
                <a16:creationId xmlns:a16="http://schemas.microsoft.com/office/drawing/2014/main" id="{B5D825BD-E8D9-42E9-9EBF-3CB6E41DAE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7E79CD-6B34-4546-A684-1DDAF0EACB14}"/>
              </a:ext>
            </a:extLst>
          </p:cNvPr>
          <p:cNvSpPr/>
          <p:nvPr/>
        </p:nvSpPr>
        <p:spPr>
          <a:xfrm>
            <a:off x="6758151" y="2207692"/>
            <a:ext cx="1051035" cy="85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/>
              <a:t>1.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F67E7A-23DB-4BD0-BBD1-133C39341421}"/>
              </a:ext>
            </a:extLst>
          </p:cNvPr>
          <p:cNvSpPr/>
          <p:nvPr/>
        </p:nvSpPr>
        <p:spPr>
          <a:xfrm>
            <a:off x="6707060" y="4796281"/>
            <a:ext cx="1051035" cy="85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/>
              <a:t>2.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43108A-FA27-4C46-979E-1E9405D72FD9}"/>
              </a:ext>
            </a:extLst>
          </p:cNvPr>
          <p:cNvSpPr/>
          <p:nvPr/>
        </p:nvSpPr>
        <p:spPr>
          <a:xfrm>
            <a:off x="3635371" y="3894582"/>
            <a:ext cx="8114669" cy="2194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CC547C-2E32-44AD-8FEF-01B558CDFA69}"/>
              </a:ext>
            </a:extLst>
          </p:cNvPr>
          <p:cNvSpPr/>
          <p:nvPr/>
        </p:nvSpPr>
        <p:spPr>
          <a:xfrm>
            <a:off x="3383280" y="2889041"/>
            <a:ext cx="3200400" cy="126124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76637048-6B6B-47E2-BA7D-5545463BF48E}"/>
              </a:ext>
            </a:extLst>
          </p:cNvPr>
          <p:cNvSpPr/>
          <p:nvPr/>
        </p:nvSpPr>
        <p:spPr>
          <a:xfrm>
            <a:off x="3635371" y="4537847"/>
            <a:ext cx="4518029" cy="1834460"/>
          </a:xfrm>
          <a:prstGeom prst="wedgeEllipseCallout">
            <a:avLst>
              <a:gd name="adj1" fmla="val -21574"/>
              <a:gd name="adj2" fmla="val -7208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the collective well-being of the group</a:t>
            </a:r>
            <a:endParaRPr lang="en-SG" sz="3200" dirty="0">
              <a:solidFill>
                <a:srgbClr val="FF0000"/>
              </a:solidFill>
            </a:endParaRPr>
          </a:p>
        </p:txBody>
      </p:sp>
      <p:pic>
        <p:nvPicPr>
          <p:cNvPr id="12" name="Picture 2" descr="Group Of People Photos, Download Free Group Of People Stock Photos &amp; HD  Images">
            <a:extLst>
              <a:ext uri="{FF2B5EF4-FFF2-40B4-BE49-F238E27FC236}">
                <a16:creationId xmlns:a16="http://schemas.microsoft.com/office/drawing/2014/main" id="{45788911-117D-445C-96E0-C19986CCB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705" y="4010032"/>
            <a:ext cx="4188533" cy="271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on Your Lazy Ass Can Order McDonald's Right From Your Phone">
            <a:extLst>
              <a:ext uri="{FF2B5EF4-FFF2-40B4-BE49-F238E27FC236}">
                <a16:creationId xmlns:a16="http://schemas.microsoft.com/office/drawing/2014/main" id="{CAE21E77-9FF0-486A-AAB4-7421041A1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30676"/>
            <a:ext cx="4892040" cy="324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d News Tour &amp; Travel – Your Group Tour Professionals">
            <a:extLst>
              <a:ext uri="{FF2B5EF4-FFF2-40B4-BE49-F238E27FC236}">
                <a16:creationId xmlns:a16="http://schemas.microsoft.com/office/drawing/2014/main" id="{D8E37816-83AA-4E1A-B5EB-73D7CA898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45" y="2085"/>
            <a:ext cx="5604825" cy="280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359DF1-F1C2-48E4-AFFE-0B9ADCFCBDFD}"/>
              </a:ext>
            </a:extLst>
          </p:cNvPr>
          <p:cNvSpPr/>
          <p:nvPr/>
        </p:nvSpPr>
        <p:spPr>
          <a:xfrm>
            <a:off x="0" y="2804498"/>
            <a:ext cx="3473963" cy="4042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b="1" i="0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Countries that are more collective?  </a:t>
            </a:r>
            <a:endParaRPr lang="en-SG" sz="32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57144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FRAME" val="CS2j5bXl"/>
  <p:tag name="ARTICULATE_PROJECT_OPEN" val="0"/>
  <p:tag name="ARTICULATE_SLIDE_COUNT" val="4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ppt/theme/theme2.xml><?xml version="1.0" encoding="utf-8"?>
<a:theme xmlns:a="http://schemas.openxmlformats.org/drawingml/2006/main" name="1_Frame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ppt/theme/theme3.xml><?xml version="1.0" encoding="utf-8"?>
<a:theme xmlns:a="http://schemas.openxmlformats.org/drawingml/2006/main" name="2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E3AB54253F644A1A77844C268C89E" ma:contentTypeVersion="1" ma:contentTypeDescription="Create a new document." ma:contentTypeScope="" ma:versionID="16c9bca7501a1a05ab5f30d6a6a146d1">
  <xsd:schema xmlns:xsd="http://www.w3.org/2001/XMLSchema" xmlns:xs="http://www.w3.org/2001/XMLSchema" xmlns:p="http://schemas.microsoft.com/office/2006/metadata/properties" xmlns:ns2="6e73681c-44a4-4817-a055-b60b8cc6d545" targetNamespace="http://schemas.microsoft.com/office/2006/metadata/properties" ma:root="true" ma:fieldsID="ec12a70c7332c1196d6aa42acb864192" ns2:_="">
    <xsd:import namespace="6e73681c-44a4-4817-a055-b60b8cc6d545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73681c-44a4-4817-a055-b60b8cc6d54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039166-CB5A-4504-A3F7-515297735A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9A5342-2357-481D-AF26-99B4CF7F27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73681c-44a4-4817-a055-b60b8cc6d5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319DC3-5259-454A-82B5-E849A02B17F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2652</TotalTime>
  <Words>1339</Words>
  <Application>Microsoft Office PowerPoint</Application>
  <PresentationFormat>Widescreen</PresentationFormat>
  <Paragraphs>244</Paragraphs>
  <Slides>45</Slides>
  <Notes>27</Notes>
  <HiddenSlides>1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Arial</vt:lpstr>
      <vt:lpstr>Articulate Narrow</vt:lpstr>
      <vt:lpstr>Calibri</vt:lpstr>
      <vt:lpstr>Candara</vt:lpstr>
      <vt:lpstr>Corbel</vt:lpstr>
      <vt:lpstr>Open Sans</vt:lpstr>
      <vt:lpstr>Roboto</vt:lpstr>
      <vt:lpstr>Times New Roman</vt:lpstr>
      <vt:lpstr>Wingdings 2</vt:lpstr>
      <vt:lpstr>Frame</vt:lpstr>
      <vt:lpstr>1_Frame</vt:lpstr>
      <vt:lpstr>2_Frame</vt:lpstr>
      <vt:lpstr>Doing Business Globally</vt:lpstr>
      <vt:lpstr>Lecture topics:  1. Political systems 2. Political forces 3. Legal forces</vt:lpstr>
      <vt:lpstr>PowerPoint Presentation</vt:lpstr>
      <vt:lpstr>PowerPoint Presentation</vt:lpstr>
      <vt:lpstr>Political system –   the system of government in a nation</vt:lpstr>
      <vt:lpstr>Political system –   the system of government in a nation</vt:lpstr>
      <vt:lpstr>Political system –   the system of government in a nation</vt:lpstr>
      <vt:lpstr>Political system –   the system of government in a nation</vt:lpstr>
      <vt:lpstr>Political system –   the system of government in a nation</vt:lpstr>
      <vt:lpstr>Political system –   the system of government in a nation</vt:lpstr>
      <vt:lpstr>Political system –   the system of government in a nation</vt:lpstr>
      <vt:lpstr>Political system –   the system of government in a nation</vt:lpstr>
      <vt:lpstr>PowerPoint Presentation</vt:lpstr>
      <vt:lpstr>PowerPoint Presentation</vt:lpstr>
      <vt:lpstr>PowerPoint Presentation</vt:lpstr>
      <vt:lpstr>ICA 1  -  What to do?</vt:lpstr>
      <vt:lpstr>Political forces that affect global trade</vt:lpstr>
      <vt:lpstr>PowerPoint Presentation</vt:lpstr>
      <vt:lpstr>Example of Hostile seizure of foreign companies’ assets</vt:lpstr>
      <vt:lpstr>Examples of positive nationalization:</vt:lpstr>
      <vt:lpstr>Examples of positive nationalization:</vt:lpstr>
      <vt:lpstr>Political forces that affect global trade</vt:lpstr>
      <vt:lpstr>PowerPoint Presentation</vt:lpstr>
      <vt:lpstr>Hong Kong protests: General strike paralyzes city as clashes with police intensify </vt:lpstr>
      <vt:lpstr>Thailand – against government ways of handling pandemic</vt:lpstr>
      <vt:lpstr>Political forces that affect global trade</vt:lpstr>
      <vt:lpstr>PowerPoint Presentation</vt:lpstr>
      <vt:lpstr>PowerPoint Presentation</vt:lpstr>
      <vt:lpstr>PowerPoint Presentation</vt:lpstr>
      <vt:lpstr>PowerPoint Presentation</vt:lpstr>
      <vt:lpstr>Legal forces that affect global trade</vt:lpstr>
      <vt:lpstr>PowerPoint Presentation</vt:lpstr>
      <vt:lpstr>PowerPoint Presentation</vt:lpstr>
      <vt:lpstr>Legal forces that affect global trade</vt:lpstr>
      <vt:lpstr>PowerPoint Presentation</vt:lpstr>
      <vt:lpstr>PowerPoint Presentation</vt:lpstr>
      <vt:lpstr>Legal forces that affect global trade</vt:lpstr>
      <vt:lpstr>PowerPoint Presentation</vt:lpstr>
      <vt:lpstr>PowerPoint Presentation</vt:lpstr>
      <vt:lpstr>PowerPoint Presentation</vt:lpstr>
      <vt:lpstr>Legal forces that affect global trade</vt:lpstr>
      <vt:lpstr>PowerPoint Presentation</vt:lpstr>
      <vt:lpstr>PowerPoint Presentation</vt:lpstr>
      <vt:lpstr>PowerPoint Presentation</vt:lpstr>
      <vt:lpstr>PowerPoint Presentation</vt:lpstr>
    </vt:vector>
  </TitlesOfParts>
  <Company>Nanyang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KHOO SARAH</dc:creator>
  <cp:lastModifiedBy>Sarah KHOO (NYP)</cp:lastModifiedBy>
  <cp:revision>186</cp:revision>
  <dcterms:created xsi:type="dcterms:W3CDTF">2018-03-12T05:06:02Z</dcterms:created>
  <dcterms:modified xsi:type="dcterms:W3CDTF">2024-09-24T05:10:13Z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FF94E0C4-D146-4B32-8F73-E17672FEC995</vt:lpwstr>
  </property>
  <property fmtid="{D5CDD505-2E9C-101B-9397-08002B2CF9AE}" pid="3" name="ArticulatePath">
    <vt:lpwstr>Lecture Week 5 - political legal factors</vt:lpwstr>
  </property>
  <property fmtid="{D5CDD505-2E9C-101B-9397-08002B2CF9AE}" pid="4" name="ContentTypeId">
    <vt:lpwstr>0x010100E7AE3AB54253F644A1A77844C268C89E</vt:lpwstr>
  </property>
  <property fmtid="{D5CDD505-2E9C-101B-9397-08002B2CF9AE}" pid="5" name="MSIP_Label_7e6409ce-c70d-4644-9357-1651095b1ac1_Enabled">
    <vt:lpwstr>true</vt:lpwstr>
  </property>
  <property fmtid="{D5CDD505-2E9C-101B-9397-08002B2CF9AE}" pid="6" name="MSIP_Label_7e6409ce-c70d-4644-9357-1651095b1ac1_SetDate">
    <vt:lpwstr>2023-05-25T05:39:21Z</vt:lpwstr>
  </property>
  <property fmtid="{D5CDD505-2E9C-101B-9397-08002B2CF9AE}" pid="7" name="MSIP_Label_7e6409ce-c70d-4644-9357-1651095b1ac1_Method">
    <vt:lpwstr>Privileged</vt:lpwstr>
  </property>
  <property fmtid="{D5CDD505-2E9C-101B-9397-08002B2CF9AE}" pid="8" name="MSIP_Label_7e6409ce-c70d-4644-9357-1651095b1ac1_Name">
    <vt:lpwstr>NON SENSITIVE</vt:lpwstr>
  </property>
  <property fmtid="{D5CDD505-2E9C-101B-9397-08002B2CF9AE}" pid="9" name="MSIP_Label_7e6409ce-c70d-4644-9357-1651095b1ac1_SiteId">
    <vt:lpwstr>243ebaed-00d0-4690-a7dc-75893b0d9f98</vt:lpwstr>
  </property>
  <property fmtid="{D5CDD505-2E9C-101B-9397-08002B2CF9AE}" pid="10" name="MSIP_Label_7e6409ce-c70d-4644-9357-1651095b1ac1_ActionId">
    <vt:lpwstr>71602069-432b-4538-841c-dc71b3c50250</vt:lpwstr>
  </property>
  <property fmtid="{D5CDD505-2E9C-101B-9397-08002B2CF9AE}" pid="11" name="MSIP_Label_7e6409ce-c70d-4644-9357-1651095b1ac1_ContentBits">
    <vt:lpwstr>1</vt:lpwstr>
  </property>
</Properties>
</file>